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7561263" cy="10693400"/>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C3CECF"/>
    <a:srgbClr val="BEC1C2"/>
    <a:srgbClr val="B7C6C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90" autoAdjust="0"/>
    <p:restoredTop sz="94660"/>
  </p:normalViewPr>
  <p:slideViewPr>
    <p:cSldViewPr>
      <p:cViewPr>
        <p:scale>
          <a:sx n="125" d="100"/>
          <a:sy n="125" d="100"/>
        </p:scale>
        <p:origin x="1506" y="-486"/>
      </p:cViewPr>
      <p:guideLst>
        <p:guide orient="horz" pos="3369"/>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566738" y="3322638"/>
            <a:ext cx="6427787" cy="2290762"/>
          </a:xfrm>
        </p:spPr>
        <p:txBody>
          <a:bodyPr/>
          <a:lstStyle/>
          <a:p>
            <a:r>
              <a:rPr lang="da-DK"/>
              <a:t>Klik for at redigere i master</a:t>
            </a:r>
          </a:p>
        </p:txBody>
      </p:sp>
      <p:sp>
        <p:nvSpPr>
          <p:cNvPr id="3" name="Undertitel 2"/>
          <p:cNvSpPr>
            <a:spLocks noGrp="1"/>
          </p:cNvSpPr>
          <p:nvPr>
            <p:ph type="subTitle" idx="1"/>
          </p:nvPr>
        </p:nvSpPr>
        <p:spPr>
          <a:xfrm>
            <a:off x="1133475" y="6059488"/>
            <a:ext cx="5294313" cy="27320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92E2AE84-7644-40CC-93C5-5F0B9CA69861}" type="slidenum">
              <a:rPr lang="da-DK"/>
              <a:pPr/>
              <a:t>‹nr.›</a:t>
            </a:fld>
            <a:endParaRPr lang="da-DK" dirty="0"/>
          </a:p>
        </p:txBody>
      </p:sp>
    </p:spTree>
    <p:extLst>
      <p:ext uri="{BB962C8B-B14F-4D97-AF65-F5344CB8AC3E}">
        <p14:creationId xmlns:p14="http://schemas.microsoft.com/office/powerpoint/2010/main" val="371823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19131DE5-2DC6-486C-9943-98E0F84D5D9B}" type="slidenum">
              <a:rPr lang="da-DK"/>
              <a:pPr/>
              <a:t>‹nr.›</a:t>
            </a:fld>
            <a:endParaRPr lang="da-DK" dirty="0"/>
          </a:p>
        </p:txBody>
      </p:sp>
    </p:spTree>
    <p:extLst>
      <p:ext uri="{BB962C8B-B14F-4D97-AF65-F5344CB8AC3E}">
        <p14:creationId xmlns:p14="http://schemas.microsoft.com/office/powerpoint/2010/main" val="136587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83225" y="427038"/>
            <a:ext cx="1700213" cy="9124950"/>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377825" y="427038"/>
            <a:ext cx="4953000" cy="9124950"/>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00A90421-7657-424F-A06E-902D125B4D6E}" type="slidenum">
              <a:rPr lang="da-DK"/>
              <a:pPr/>
              <a:t>‹nr.›</a:t>
            </a:fld>
            <a:endParaRPr lang="da-DK" dirty="0"/>
          </a:p>
        </p:txBody>
      </p:sp>
    </p:spTree>
    <p:extLst>
      <p:ext uri="{BB962C8B-B14F-4D97-AF65-F5344CB8AC3E}">
        <p14:creationId xmlns:p14="http://schemas.microsoft.com/office/powerpoint/2010/main" val="326544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D0ECA7B5-0EE4-4BBE-B75F-EAAEAF9ED040}" type="slidenum">
              <a:rPr lang="da-DK"/>
              <a:pPr/>
              <a:t>‹nr.›</a:t>
            </a:fld>
            <a:endParaRPr lang="da-DK" dirty="0"/>
          </a:p>
        </p:txBody>
      </p:sp>
    </p:spTree>
    <p:extLst>
      <p:ext uri="{BB962C8B-B14F-4D97-AF65-F5344CB8AC3E}">
        <p14:creationId xmlns:p14="http://schemas.microsoft.com/office/powerpoint/2010/main" val="308289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596900" y="6872288"/>
            <a:ext cx="6427788" cy="2122487"/>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596900" y="4532313"/>
            <a:ext cx="6427788" cy="2339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dirty="0"/>
          </a:p>
        </p:txBody>
      </p:sp>
      <p:sp>
        <p:nvSpPr>
          <p:cNvPr id="5" name="Pladsholder til sidefod 4"/>
          <p:cNvSpPr>
            <a:spLocks noGrp="1"/>
          </p:cNvSpPr>
          <p:nvPr>
            <p:ph type="ftr" sz="quarter" idx="11"/>
          </p:nvPr>
        </p:nvSpPr>
        <p:spPr/>
        <p:txBody>
          <a:bodyPr/>
          <a:lstStyle>
            <a:lvl1pPr>
              <a:defRPr/>
            </a:lvl1pPr>
          </a:lstStyle>
          <a:p>
            <a:endParaRPr lang="da-DK" dirty="0"/>
          </a:p>
        </p:txBody>
      </p:sp>
      <p:sp>
        <p:nvSpPr>
          <p:cNvPr id="6" name="Pladsholder til diasnummer 5"/>
          <p:cNvSpPr>
            <a:spLocks noGrp="1"/>
          </p:cNvSpPr>
          <p:nvPr>
            <p:ph type="sldNum" sz="quarter" idx="12"/>
          </p:nvPr>
        </p:nvSpPr>
        <p:spPr/>
        <p:txBody>
          <a:bodyPr/>
          <a:lstStyle>
            <a:lvl1pPr>
              <a:defRPr/>
            </a:lvl1pPr>
          </a:lstStyle>
          <a:p>
            <a:fld id="{6FFAE6C8-8BD2-4BC6-999C-61B6B9CF6916}" type="slidenum">
              <a:rPr lang="da-DK"/>
              <a:pPr/>
              <a:t>‹nr.›</a:t>
            </a:fld>
            <a:endParaRPr lang="da-DK" dirty="0"/>
          </a:p>
        </p:txBody>
      </p:sp>
    </p:spTree>
    <p:extLst>
      <p:ext uri="{BB962C8B-B14F-4D97-AF65-F5344CB8AC3E}">
        <p14:creationId xmlns:p14="http://schemas.microsoft.com/office/powerpoint/2010/main" val="82523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377825" y="2495550"/>
            <a:ext cx="3325813"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56038" y="2495550"/>
            <a:ext cx="3327400"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86AB0E72-4613-4FFB-8459-97D1CF4F0CAD}" type="slidenum">
              <a:rPr lang="da-DK"/>
              <a:pPr/>
              <a:t>‹nr.›</a:t>
            </a:fld>
            <a:endParaRPr lang="da-DK" dirty="0"/>
          </a:p>
        </p:txBody>
      </p:sp>
    </p:spTree>
    <p:extLst>
      <p:ext uri="{BB962C8B-B14F-4D97-AF65-F5344CB8AC3E}">
        <p14:creationId xmlns:p14="http://schemas.microsoft.com/office/powerpoint/2010/main" val="57320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377825" y="428625"/>
            <a:ext cx="6805613" cy="1781175"/>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377825"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377825"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3841750" y="2393950"/>
            <a:ext cx="3341688"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3841750" y="3390900"/>
            <a:ext cx="3341688"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vl1pPr>
          </a:lstStyle>
          <a:p>
            <a:endParaRPr lang="da-DK" dirty="0"/>
          </a:p>
        </p:txBody>
      </p:sp>
      <p:sp>
        <p:nvSpPr>
          <p:cNvPr id="8" name="Pladsholder til sidefod 7"/>
          <p:cNvSpPr>
            <a:spLocks noGrp="1"/>
          </p:cNvSpPr>
          <p:nvPr>
            <p:ph type="ftr" sz="quarter" idx="11"/>
          </p:nvPr>
        </p:nvSpPr>
        <p:spPr/>
        <p:txBody>
          <a:bodyPr/>
          <a:lstStyle>
            <a:lvl1pPr>
              <a:defRPr/>
            </a:lvl1pPr>
          </a:lstStyle>
          <a:p>
            <a:endParaRPr lang="da-DK" dirty="0"/>
          </a:p>
        </p:txBody>
      </p:sp>
      <p:sp>
        <p:nvSpPr>
          <p:cNvPr id="9" name="Pladsholder til diasnummer 8"/>
          <p:cNvSpPr>
            <a:spLocks noGrp="1"/>
          </p:cNvSpPr>
          <p:nvPr>
            <p:ph type="sldNum" sz="quarter" idx="12"/>
          </p:nvPr>
        </p:nvSpPr>
        <p:spPr/>
        <p:txBody>
          <a:bodyPr/>
          <a:lstStyle>
            <a:lvl1pPr>
              <a:defRPr/>
            </a:lvl1pPr>
          </a:lstStyle>
          <a:p>
            <a:fld id="{80665D4E-F0DB-4072-84D2-13F4CA293618}" type="slidenum">
              <a:rPr lang="da-DK"/>
              <a:pPr/>
              <a:t>‹nr.›</a:t>
            </a:fld>
            <a:endParaRPr lang="da-DK" dirty="0"/>
          </a:p>
        </p:txBody>
      </p:sp>
    </p:spTree>
    <p:extLst>
      <p:ext uri="{BB962C8B-B14F-4D97-AF65-F5344CB8AC3E}">
        <p14:creationId xmlns:p14="http://schemas.microsoft.com/office/powerpoint/2010/main" val="407453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lvl1pPr>
          </a:lstStyle>
          <a:p>
            <a:endParaRPr lang="da-DK" dirty="0"/>
          </a:p>
        </p:txBody>
      </p:sp>
      <p:sp>
        <p:nvSpPr>
          <p:cNvPr id="4" name="Pladsholder til sidefod 3"/>
          <p:cNvSpPr>
            <a:spLocks noGrp="1"/>
          </p:cNvSpPr>
          <p:nvPr>
            <p:ph type="ftr" sz="quarter" idx="11"/>
          </p:nvPr>
        </p:nvSpPr>
        <p:spPr/>
        <p:txBody>
          <a:bodyPr/>
          <a:lstStyle>
            <a:lvl1pPr>
              <a:defRPr/>
            </a:lvl1pPr>
          </a:lstStyle>
          <a:p>
            <a:endParaRPr lang="da-DK" dirty="0"/>
          </a:p>
        </p:txBody>
      </p:sp>
      <p:sp>
        <p:nvSpPr>
          <p:cNvPr id="5" name="Pladsholder til diasnummer 4"/>
          <p:cNvSpPr>
            <a:spLocks noGrp="1"/>
          </p:cNvSpPr>
          <p:nvPr>
            <p:ph type="sldNum" sz="quarter" idx="12"/>
          </p:nvPr>
        </p:nvSpPr>
        <p:spPr/>
        <p:txBody>
          <a:bodyPr/>
          <a:lstStyle>
            <a:lvl1pPr>
              <a:defRPr/>
            </a:lvl1pPr>
          </a:lstStyle>
          <a:p>
            <a:fld id="{9245684D-80F2-40BB-BBBC-4C275BC4D109}" type="slidenum">
              <a:rPr lang="da-DK"/>
              <a:pPr/>
              <a:t>‹nr.›</a:t>
            </a:fld>
            <a:endParaRPr lang="da-DK" dirty="0"/>
          </a:p>
        </p:txBody>
      </p:sp>
    </p:spTree>
    <p:extLst>
      <p:ext uri="{BB962C8B-B14F-4D97-AF65-F5344CB8AC3E}">
        <p14:creationId xmlns:p14="http://schemas.microsoft.com/office/powerpoint/2010/main" val="33341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dirty="0"/>
          </a:p>
        </p:txBody>
      </p:sp>
      <p:sp>
        <p:nvSpPr>
          <p:cNvPr id="3" name="Pladsholder til sidefod 2"/>
          <p:cNvSpPr>
            <a:spLocks noGrp="1"/>
          </p:cNvSpPr>
          <p:nvPr>
            <p:ph type="ftr" sz="quarter" idx="11"/>
          </p:nvPr>
        </p:nvSpPr>
        <p:spPr/>
        <p:txBody>
          <a:bodyPr/>
          <a:lstStyle>
            <a:lvl1pPr>
              <a:defRPr/>
            </a:lvl1pPr>
          </a:lstStyle>
          <a:p>
            <a:endParaRPr lang="da-DK" dirty="0"/>
          </a:p>
        </p:txBody>
      </p:sp>
      <p:sp>
        <p:nvSpPr>
          <p:cNvPr id="4" name="Pladsholder til diasnummer 3"/>
          <p:cNvSpPr>
            <a:spLocks noGrp="1"/>
          </p:cNvSpPr>
          <p:nvPr>
            <p:ph type="sldNum" sz="quarter" idx="12"/>
          </p:nvPr>
        </p:nvSpPr>
        <p:spPr/>
        <p:txBody>
          <a:bodyPr/>
          <a:lstStyle>
            <a:lvl1pPr>
              <a:defRPr/>
            </a:lvl1pPr>
          </a:lstStyle>
          <a:p>
            <a:fld id="{696A5D55-E03E-46AD-B926-6C3D780DFAFA}" type="slidenum">
              <a:rPr lang="da-DK"/>
              <a:pPr/>
              <a:t>‹nr.›</a:t>
            </a:fld>
            <a:endParaRPr lang="da-DK" dirty="0"/>
          </a:p>
        </p:txBody>
      </p:sp>
    </p:spTree>
    <p:extLst>
      <p:ext uri="{BB962C8B-B14F-4D97-AF65-F5344CB8AC3E}">
        <p14:creationId xmlns:p14="http://schemas.microsoft.com/office/powerpoint/2010/main" val="31997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377825" y="425450"/>
            <a:ext cx="2487613" cy="1812925"/>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2955925" y="425450"/>
            <a:ext cx="4227513" cy="91265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77825" y="2238375"/>
            <a:ext cx="2487613" cy="731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DF45F399-0551-463F-84D8-FB9AFEAC2451}" type="slidenum">
              <a:rPr lang="da-DK"/>
              <a:pPr/>
              <a:t>‹nr.›</a:t>
            </a:fld>
            <a:endParaRPr lang="da-DK" dirty="0"/>
          </a:p>
        </p:txBody>
      </p:sp>
    </p:spTree>
    <p:extLst>
      <p:ext uri="{BB962C8B-B14F-4D97-AF65-F5344CB8AC3E}">
        <p14:creationId xmlns:p14="http://schemas.microsoft.com/office/powerpoint/2010/main" val="16624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482725" y="7485063"/>
            <a:ext cx="4535488" cy="884237"/>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482725" y="955675"/>
            <a:ext cx="4535488"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1482725" y="8369300"/>
            <a:ext cx="4535488"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dirty="0"/>
          </a:p>
        </p:txBody>
      </p:sp>
      <p:sp>
        <p:nvSpPr>
          <p:cNvPr id="6" name="Pladsholder til sidefod 5"/>
          <p:cNvSpPr>
            <a:spLocks noGrp="1"/>
          </p:cNvSpPr>
          <p:nvPr>
            <p:ph type="ftr" sz="quarter" idx="11"/>
          </p:nvPr>
        </p:nvSpPr>
        <p:spPr/>
        <p:txBody>
          <a:bodyPr/>
          <a:lstStyle>
            <a:lvl1pPr>
              <a:defRPr/>
            </a:lvl1pPr>
          </a:lstStyle>
          <a:p>
            <a:endParaRPr lang="da-DK" dirty="0"/>
          </a:p>
        </p:txBody>
      </p:sp>
      <p:sp>
        <p:nvSpPr>
          <p:cNvPr id="7" name="Pladsholder til diasnummer 6"/>
          <p:cNvSpPr>
            <a:spLocks noGrp="1"/>
          </p:cNvSpPr>
          <p:nvPr>
            <p:ph type="sldNum" sz="quarter" idx="12"/>
          </p:nvPr>
        </p:nvSpPr>
        <p:spPr/>
        <p:txBody>
          <a:bodyPr/>
          <a:lstStyle>
            <a:lvl1pPr>
              <a:defRPr/>
            </a:lvl1pPr>
          </a:lstStyle>
          <a:p>
            <a:fld id="{0754DEFD-6C25-4A77-9091-FE43F1DF9918}" type="slidenum">
              <a:rPr lang="da-DK"/>
              <a:pPr/>
              <a:t>‹nr.›</a:t>
            </a:fld>
            <a:endParaRPr lang="da-DK" dirty="0"/>
          </a:p>
        </p:txBody>
      </p:sp>
    </p:spTree>
    <p:extLst>
      <p:ext uri="{BB962C8B-B14F-4D97-AF65-F5344CB8AC3E}">
        <p14:creationId xmlns:p14="http://schemas.microsoft.com/office/powerpoint/2010/main" val="393536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825" y="427038"/>
            <a:ext cx="680561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1027" name="Rectangle 3"/>
          <p:cNvSpPr>
            <a:spLocks noGrp="1" noChangeArrowheads="1"/>
          </p:cNvSpPr>
          <p:nvPr>
            <p:ph type="body" idx="1"/>
          </p:nvPr>
        </p:nvSpPr>
        <p:spPr bwMode="auto">
          <a:xfrm>
            <a:off x="377825" y="2495550"/>
            <a:ext cx="6805613"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028" name="Rectangle 4"/>
          <p:cNvSpPr>
            <a:spLocks noGrp="1" noChangeArrowheads="1"/>
          </p:cNvSpPr>
          <p:nvPr>
            <p:ph type="dt" sz="half" idx="2"/>
          </p:nvPr>
        </p:nvSpPr>
        <p:spPr bwMode="auto">
          <a:xfrm>
            <a:off x="377825"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a-DK" dirty="0"/>
          </a:p>
        </p:txBody>
      </p:sp>
      <p:sp>
        <p:nvSpPr>
          <p:cNvPr id="1029" name="Rectangle 5"/>
          <p:cNvSpPr>
            <a:spLocks noGrp="1" noChangeArrowheads="1"/>
          </p:cNvSpPr>
          <p:nvPr>
            <p:ph type="ftr" sz="quarter" idx="3"/>
          </p:nvPr>
        </p:nvSpPr>
        <p:spPr bwMode="auto">
          <a:xfrm>
            <a:off x="2582863" y="9737725"/>
            <a:ext cx="2395537"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a-DK" dirty="0"/>
          </a:p>
        </p:txBody>
      </p:sp>
      <p:sp>
        <p:nvSpPr>
          <p:cNvPr id="1030" name="Rectangle 6"/>
          <p:cNvSpPr>
            <a:spLocks noGrp="1" noChangeArrowheads="1"/>
          </p:cNvSpPr>
          <p:nvPr>
            <p:ph type="sldNum" sz="quarter" idx="4"/>
          </p:nvPr>
        </p:nvSpPr>
        <p:spPr bwMode="auto">
          <a:xfrm>
            <a:off x="5418138" y="9737725"/>
            <a:ext cx="17653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75F7DD-C7BD-4AD1-9AAA-4B53938F259F}" type="slidenum">
              <a:rPr lang="da-DK"/>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mailto:info@cgjensen.dk"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mailto:info@cgjensen.d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udendørs, plante, træ, sky&#10;&#10;Automatisk genereret beskrivelse">
            <a:extLst>
              <a:ext uri="{FF2B5EF4-FFF2-40B4-BE49-F238E27FC236}">
                <a16:creationId xmlns:a16="http://schemas.microsoft.com/office/drawing/2014/main" id="{F19DCCE4-423F-6384-634F-8307F518A04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1000"/>
                    </a14:imgEffect>
                  </a14:imgLayer>
                </a14:imgProps>
              </a:ext>
              <a:ext uri="{28A0092B-C50C-407E-A947-70E740481C1C}">
                <a14:useLocalDpi xmlns:a14="http://schemas.microsoft.com/office/drawing/2010/main" val="0"/>
              </a:ext>
            </a:extLst>
          </a:blip>
          <a:srcRect b="9402"/>
          <a:stretch/>
        </p:blipFill>
        <p:spPr>
          <a:xfrm>
            <a:off x="4968552" y="2108780"/>
            <a:ext cx="2051374" cy="2478008"/>
          </a:xfrm>
          <a:prstGeom prst="rect">
            <a:avLst/>
          </a:prstGeom>
        </p:spPr>
      </p:pic>
      <p:pic>
        <p:nvPicPr>
          <p:cNvPr id="8" name="Billede 7" descr="Et billede, der indeholder udendørs, træ, sky, spor/bane&#10;&#10;Automatisk genereret beskrivelse">
            <a:extLst>
              <a:ext uri="{FF2B5EF4-FFF2-40B4-BE49-F238E27FC236}">
                <a16:creationId xmlns:a16="http://schemas.microsoft.com/office/drawing/2014/main" id="{A1BD4C37-232E-0BAF-68B6-04392A06A115}"/>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 contrast="2000"/>
                    </a14:imgEffect>
                  </a14:imgLayer>
                </a14:imgProps>
              </a:ext>
              <a:ext uri="{28A0092B-C50C-407E-A947-70E740481C1C}">
                <a14:useLocalDpi xmlns:a14="http://schemas.microsoft.com/office/drawing/2010/main" val="0"/>
              </a:ext>
            </a:extLst>
          </a:blip>
          <a:srcRect t="15865" b="10769"/>
          <a:stretch/>
        </p:blipFill>
        <p:spPr>
          <a:xfrm>
            <a:off x="863922" y="590790"/>
            <a:ext cx="4083709" cy="3995998"/>
          </a:xfrm>
          <a:prstGeom prst="rect">
            <a:avLst/>
          </a:prstGeom>
        </p:spPr>
      </p:pic>
      <p:sp>
        <p:nvSpPr>
          <p:cNvPr id="2054" name="Text Box 6"/>
          <p:cNvSpPr txBox="1">
            <a:spLocks noChangeArrowheads="1"/>
          </p:cNvSpPr>
          <p:nvPr/>
        </p:nvSpPr>
        <p:spPr bwMode="auto">
          <a:xfrm>
            <a:off x="838523" y="4872380"/>
            <a:ext cx="4083049" cy="49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76300">
              <a:defRPr>
                <a:solidFill>
                  <a:schemeClr val="tx1"/>
                </a:solidFill>
                <a:latin typeface="Arial" charset="0"/>
              </a:defRPr>
            </a:lvl1pPr>
            <a:lvl2pPr marL="436563" defTabSz="876300">
              <a:defRPr>
                <a:solidFill>
                  <a:schemeClr val="tx1"/>
                </a:solidFill>
                <a:latin typeface="Arial" charset="0"/>
              </a:defRPr>
            </a:lvl2pPr>
            <a:lvl3pPr marL="876300" defTabSz="876300">
              <a:defRPr>
                <a:solidFill>
                  <a:schemeClr val="tx1"/>
                </a:solidFill>
                <a:latin typeface="Arial" charset="0"/>
              </a:defRPr>
            </a:lvl3pPr>
            <a:lvl4pPr marL="1314450" defTabSz="876300">
              <a:defRPr>
                <a:solidFill>
                  <a:schemeClr val="tx1"/>
                </a:solidFill>
                <a:latin typeface="Arial" charset="0"/>
              </a:defRPr>
            </a:lvl4pPr>
            <a:lvl5pPr marL="1752600" defTabSz="876300">
              <a:defRPr>
                <a:solidFill>
                  <a:schemeClr val="tx1"/>
                </a:solidFill>
                <a:latin typeface="Arial" charset="0"/>
              </a:defRPr>
            </a:lvl5pPr>
            <a:lvl6pPr marL="2209800" defTabSz="876300" fontAlgn="base">
              <a:spcBef>
                <a:spcPct val="0"/>
              </a:spcBef>
              <a:spcAft>
                <a:spcPct val="0"/>
              </a:spcAft>
              <a:defRPr>
                <a:solidFill>
                  <a:schemeClr val="tx1"/>
                </a:solidFill>
                <a:latin typeface="Arial" charset="0"/>
              </a:defRPr>
            </a:lvl6pPr>
            <a:lvl7pPr marL="2667000" defTabSz="876300" fontAlgn="base">
              <a:spcBef>
                <a:spcPct val="0"/>
              </a:spcBef>
              <a:spcAft>
                <a:spcPct val="0"/>
              </a:spcAft>
              <a:defRPr>
                <a:solidFill>
                  <a:schemeClr val="tx1"/>
                </a:solidFill>
                <a:latin typeface="Arial" charset="0"/>
              </a:defRPr>
            </a:lvl7pPr>
            <a:lvl8pPr marL="3124200" defTabSz="876300" fontAlgn="base">
              <a:spcBef>
                <a:spcPct val="0"/>
              </a:spcBef>
              <a:spcAft>
                <a:spcPct val="0"/>
              </a:spcAft>
              <a:defRPr>
                <a:solidFill>
                  <a:schemeClr val="tx1"/>
                </a:solidFill>
                <a:latin typeface="Arial" charset="0"/>
              </a:defRPr>
            </a:lvl8pPr>
            <a:lvl9pPr marL="3581400" defTabSz="876300" fontAlgn="base">
              <a:spcBef>
                <a:spcPct val="0"/>
              </a:spcBef>
              <a:spcAft>
                <a:spcPct val="0"/>
              </a:spcAft>
              <a:defRPr>
                <a:solidFill>
                  <a:schemeClr val="tx1"/>
                </a:solidFill>
                <a:latin typeface="Arial" charset="0"/>
              </a:defRPr>
            </a:lvl9pPr>
          </a:lstStyle>
          <a:p>
            <a:r>
              <a:rPr lang="da-DK" sz="900" b="1" dirty="0" err="1">
                <a:latin typeface="Verdana" panose="020B0604030504040204" pitchFamily="34" charset="0"/>
                <a:ea typeface="Verdana" panose="020B0604030504040204" pitchFamily="34" charset="0"/>
                <a:cs typeface="Verdana" panose="020B0604030504040204" pitchFamily="34" charset="0"/>
              </a:rPr>
              <a:t>Stibro</a:t>
            </a:r>
            <a:r>
              <a:rPr lang="da-DK" sz="900" b="1" dirty="0">
                <a:latin typeface="Verdana" panose="020B0604030504040204" pitchFamily="34" charset="0"/>
                <a:ea typeface="Verdana" panose="020B0604030504040204" pitchFamily="34" charset="0"/>
                <a:cs typeface="Verdana" panose="020B0604030504040204" pitchFamily="34" charset="0"/>
              </a:rPr>
              <a:t> over Grejsdalen</a:t>
            </a:r>
          </a:p>
          <a:p>
            <a:r>
              <a:rPr lang="da-DK" sz="900" dirty="0">
                <a:latin typeface="Verdana" panose="020B0604030504040204" pitchFamily="34" charset="0"/>
                <a:ea typeface="Verdana" panose="020B0604030504040204" pitchFamily="34" charset="0"/>
                <a:cs typeface="Verdana" panose="020B0604030504040204" pitchFamily="34" charset="0"/>
              </a:rPr>
              <a:t>Vejle kommune har fået en ny adgangsvej over Grejs Å og jernbanen nord for Vejle Centrum. Broen gør det muligt at komme sikkert fra boligområderne ved Grejsdalsvej til skoven øst for jernbanen. </a:t>
            </a:r>
            <a:br>
              <a:rPr lang="da-DK" sz="900" dirty="0">
                <a:latin typeface="Verdana" panose="020B0604030504040204" pitchFamily="34" charset="0"/>
                <a:ea typeface="Verdana" panose="020B0604030504040204" pitchFamily="34" charset="0"/>
                <a:cs typeface="Verdana" panose="020B0604030504040204" pitchFamily="34" charset="0"/>
              </a:rPr>
            </a:br>
            <a:r>
              <a:rPr lang="da-DK" sz="900" dirty="0">
                <a:latin typeface="Verdana" panose="020B0604030504040204" pitchFamily="34" charset="0"/>
                <a:ea typeface="Verdana" panose="020B0604030504040204" pitchFamily="34" charset="0"/>
                <a:cs typeface="Verdana" panose="020B0604030504040204" pitchFamily="34" charset="0"/>
              </a:rPr>
              <a:t>Den nye bro kan benyttes både til fods og på cykel. Broen bugter sig i et blødt S gennem landskabet. På østsiden slynger den sig igennem skoven i niveau med trætoppene.</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CG Jensens anlægsdivision har udført jord- og afvandingsarbejde, </a:t>
            </a:r>
            <a:r>
              <a:rPr lang="da-DK" sz="900" dirty="0" err="1">
                <a:latin typeface="Verdana" panose="020B0604030504040204" pitchFamily="34" charset="0"/>
                <a:ea typeface="Verdana" panose="020B0604030504040204" pitchFamily="34" charset="0"/>
                <a:cs typeface="Verdana" panose="020B0604030504040204" pitchFamily="34" charset="0"/>
              </a:rPr>
              <a:t>ramning</a:t>
            </a:r>
            <a:r>
              <a:rPr lang="da-DK" sz="900" dirty="0">
                <a:latin typeface="Verdana" panose="020B0604030504040204" pitchFamily="34" charset="0"/>
                <a:ea typeface="Verdana" panose="020B0604030504040204" pitchFamily="34" charset="0"/>
                <a:cs typeface="Verdana" panose="020B0604030504040204" pitchFamily="34" charset="0"/>
              </a:rPr>
              <a:t> af pæle og støbning af fundamenter mens stålafdelingen har produceret og monteret søjler, brodæk og værn. Broens fundamenter er udført i </a:t>
            </a:r>
            <a:r>
              <a:rPr lang="da-DK" sz="900" dirty="0" err="1">
                <a:latin typeface="Verdana" panose="020B0604030504040204" pitchFamily="34" charset="0"/>
                <a:ea typeface="Verdana" panose="020B0604030504040204" pitchFamily="34" charset="0"/>
                <a:cs typeface="Verdana" panose="020B0604030504040204" pitchFamily="34" charset="0"/>
              </a:rPr>
              <a:t>insitu</a:t>
            </a:r>
            <a:r>
              <a:rPr lang="da-DK" sz="900" dirty="0">
                <a:latin typeface="Verdana" panose="020B0604030504040204" pitchFamily="34" charset="0"/>
                <a:ea typeface="Verdana" panose="020B0604030504040204" pitchFamily="34" charset="0"/>
                <a:cs typeface="Verdana" panose="020B0604030504040204" pitchFamily="34" charset="0"/>
              </a:rPr>
              <a:t>-beton på rammede stålpæle. I broens ender er der etableret dæmning og støttemure. Belægninger ved brovederlag og arealer omkring broen er genetableret. </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Broen er 128 meter lang og er understøttet af cirka fem meters høje søjler. Værnet består af rækværk lavet af fladstål og broen oplyses ved hjælp af LED bånd, der er integreret i undersiden af håndlisten. Belægning på broen er udført med kunststofbelægning. </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Broen er monteret hen over å og togskinner og forud for montagen ligger otte måneders planlægning og forberedelser. Udover selve fremstillingen af brofag, desuden tilladelse til togspærringer, bestilling af Danmarks største mobilkran og nedtagning af autoværn og skilte for, at elementerne kunne transporteres frem gennem Grejsdalens smalle bakkede veje.</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For ikke at genere togtrafikken er bromontagen foregået om natten. </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CG Jensens egne smede har udført færdigsvejsning af brofagene og monteret rækværk, mens kollegaer fra anlægsafdelingen har færdiggjort jord og finisharbejder under broen.</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Banespærringer, SR ledelse og jordinger af broen er udført af CG Jensens egne medarbejdere.</a:t>
            </a: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b="1"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anose="020B0604030504040204" pitchFamily="34" charset="0"/>
                <a:ea typeface="Verdana" panose="020B0604030504040204" pitchFamily="34" charset="0"/>
                <a:cs typeface="Verdana" panose="020B0604030504040204" pitchFamily="34" charset="0"/>
              </a:rPr>
            </a:br>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itchFamily="34" charset="0"/>
              </a:rPr>
            </a:br>
            <a:endParaRPr lang="da-DK" sz="900" dirty="0">
              <a:latin typeface="Verdana" pitchFamily="34" charset="0"/>
            </a:endParaRPr>
          </a:p>
        </p:txBody>
      </p:sp>
      <p:sp>
        <p:nvSpPr>
          <p:cNvPr id="2056" name="Text Box 8"/>
          <p:cNvSpPr txBox="1">
            <a:spLocks noChangeArrowheads="1"/>
          </p:cNvSpPr>
          <p:nvPr/>
        </p:nvSpPr>
        <p:spPr bwMode="auto">
          <a:xfrm>
            <a:off x="5003800" y="590788"/>
            <a:ext cx="2016125" cy="19796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a:lstStyle/>
          <a:p>
            <a:pPr>
              <a:spcBef>
                <a:spcPct val="50000"/>
              </a:spcBef>
            </a:pPr>
            <a:endParaRPr lang="da-DK" sz="1400" dirty="0">
              <a:solidFill>
                <a:schemeClr val="bg1"/>
              </a:solidFill>
              <a:latin typeface="Verdana" pitchFamily="34" charset="0"/>
            </a:endParaRPr>
          </a:p>
          <a:p>
            <a:pPr>
              <a:spcBef>
                <a:spcPct val="50000"/>
              </a:spcBef>
            </a:pPr>
            <a:br>
              <a:rPr lang="da-DK" sz="1400" dirty="0">
                <a:solidFill>
                  <a:schemeClr val="bg1"/>
                </a:solidFill>
                <a:latin typeface="Verdana" pitchFamily="34" charset="0"/>
              </a:rPr>
            </a:br>
            <a:br>
              <a:rPr lang="da-DK" sz="1400" dirty="0">
                <a:solidFill>
                  <a:schemeClr val="bg1"/>
                </a:solidFill>
                <a:latin typeface="Verdana" pitchFamily="34" charset="0"/>
              </a:rPr>
            </a:br>
            <a:r>
              <a:rPr lang="da-DK" sz="1200" dirty="0" err="1">
                <a:solidFill>
                  <a:schemeClr val="bg1"/>
                </a:solidFill>
                <a:latin typeface="Verdana" pitchFamily="34" charset="0"/>
              </a:rPr>
              <a:t>Stibro</a:t>
            </a:r>
            <a:r>
              <a:rPr lang="da-DK" sz="1200" dirty="0">
                <a:solidFill>
                  <a:schemeClr val="bg1"/>
                </a:solidFill>
                <a:latin typeface="Verdana" pitchFamily="34" charset="0"/>
              </a:rPr>
              <a:t> Grejsdalen</a:t>
            </a:r>
            <a:br>
              <a:rPr lang="da-DK" sz="1200" dirty="0">
                <a:solidFill>
                  <a:schemeClr val="bg1"/>
                </a:solidFill>
                <a:latin typeface="Verdana" pitchFamily="34" charset="0"/>
              </a:rPr>
            </a:br>
            <a:endParaRPr lang="da-DK" sz="1400" dirty="0">
              <a:solidFill>
                <a:schemeClr val="bg1"/>
              </a:solidFill>
              <a:latin typeface="Verdana" pitchFamily="34" charset="0"/>
            </a:endParaRPr>
          </a:p>
          <a:p>
            <a:pPr>
              <a:spcBef>
                <a:spcPct val="50000"/>
              </a:spcBef>
            </a:pPr>
            <a:r>
              <a:rPr lang="da-DK" sz="1000" dirty="0">
                <a:solidFill>
                  <a:schemeClr val="bg1"/>
                </a:solidFill>
                <a:latin typeface="Verdana" pitchFamily="34" charset="0"/>
              </a:rPr>
              <a:t>Hovedentreprise</a:t>
            </a:r>
          </a:p>
        </p:txBody>
      </p:sp>
      <p:sp>
        <p:nvSpPr>
          <p:cNvPr id="2063" name="Text Box 15"/>
          <p:cNvSpPr txBox="1">
            <a:spLocks noChangeArrowheads="1"/>
          </p:cNvSpPr>
          <p:nvPr/>
        </p:nvSpPr>
        <p:spPr bwMode="auto">
          <a:xfrm>
            <a:off x="5003801" y="4914900"/>
            <a:ext cx="2016125" cy="3527425"/>
          </a:xfrm>
          <a:prstGeom prst="rect">
            <a:avLst/>
          </a:prstGeom>
          <a:solidFill>
            <a:srgbClr val="C3CEC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90000" rIns="144000" bIns="90000"/>
          <a:lstStyle/>
          <a:p>
            <a:pPr>
              <a:spcBef>
                <a:spcPct val="50000"/>
              </a:spcBef>
              <a:spcAft>
                <a:spcPct val="50000"/>
              </a:spcAft>
            </a:pPr>
            <a:r>
              <a:rPr lang="da-DK" sz="700" b="1" dirty="0">
                <a:latin typeface="Verdana" pitchFamily="34" charset="0"/>
              </a:rPr>
              <a:t>Beliggenhed</a:t>
            </a:r>
            <a:br>
              <a:rPr lang="da-DK" sz="700" dirty="0">
                <a:latin typeface="Verdana" pitchFamily="34" charset="0"/>
              </a:rPr>
            </a:br>
            <a:r>
              <a:rPr lang="da-DK" sz="700" dirty="0">
                <a:latin typeface="Verdana" pitchFamily="34" charset="0"/>
              </a:rPr>
              <a:t>Grejsdalsvej, Vejle</a:t>
            </a:r>
          </a:p>
          <a:p>
            <a:pPr>
              <a:spcBef>
                <a:spcPct val="50000"/>
              </a:spcBef>
              <a:spcAft>
                <a:spcPct val="50000"/>
              </a:spcAft>
            </a:pPr>
            <a:r>
              <a:rPr lang="da-DK" sz="700" b="1" dirty="0">
                <a:latin typeface="Verdana" pitchFamily="34" charset="0"/>
              </a:rPr>
              <a:t>Byggetype</a:t>
            </a:r>
            <a:br>
              <a:rPr lang="da-DK" sz="700" dirty="0">
                <a:latin typeface="Verdana" pitchFamily="34" charset="0"/>
              </a:rPr>
            </a:br>
            <a:r>
              <a:rPr lang="da-DK" sz="700" dirty="0">
                <a:latin typeface="Verdana" pitchFamily="34" charset="0"/>
              </a:rPr>
              <a:t>Anlæg/stål</a:t>
            </a:r>
          </a:p>
          <a:p>
            <a:pPr>
              <a:spcBef>
                <a:spcPct val="50000"/>
              </a:spcBef>
              <a:spcAft>
                <a:spcPct val="50000"/>
              </a:spcAft>
            </a:pPr>
            <a:r>
              <a:rPr lang="da-DK" sz="700" b="1" dirty="0">
                <a:latin typeface="Verdana" pitchFamily="34" charset="0"/>
              </a:rPr>
              <a:t>Kunde</a:t>
            </a:r>
            <a:br>
              <a:rPr lang="da-DK" sz="700" dirty="0">
                <a:latin typeface="Verdana" pitchFamily="34" charset="0"/>
              </a:rPr>
            </a:br>
            <a:r>
              <a:rPr lang="da-DK" sz="700" dirty="0">
                <a:latin typeface="Verdana" pitchFamily="34" charset="0"/>
              </a:rPr>
              <a:t>Vejle Kommune</a:t>
            </a:r>
          </a:p>
          <a:p>
            <a:pPr>
              <a:spcBef>
                <a:spcPct val="50000"/>
              </a:spcBef>
              <a:spcAft>
                <a:spcPct val="50000"/>
              </a:spcAft>
            </a:pPr>
            <a:r>
              <a:rPr lang="da-DK" sz="700" b="1" dirty="0">
                <a:latin typeface="Verdana" pitchFamily="34" charset="0"/>
              </a:rPr>
              <a:t>Ingeniør</a:t>
            </a:r>
            <a:br>
              <a:rPr lang="da-DK" sz="700" dirty="0">
                <a:latin typeface="Verdana" pitchFamily="34" charset="0"/>
              </a:rPr>
            </a:br>
            <a:r>
              <a:rPr lang="da-DK" sz="700" dirty="0">
                <a:latin typeface="Verdana" pitchFamily="34" charset="0"/>
              </a:rPr>
              <a:t>Cowi</a:t>
            </a:r>
          </a:p>
          <a:p>
            <a:pPr>
              <a:spcBef>
                <a:spcPct val="50000"/>
              </a:spcBef>
              <a:spcAft>
                <a:spcPct val="50000"/>
              </a:spcAft>
            </a:pPr>
            <a:r>
              <a:rPr lang="da-DK" sz="700" b="1" dirty="0">
                <a:latin typeface="Verdana" pitchFamily="34" charset="0"/>
              </a:rPr>
              <a:t>Arkitekt</a:t>
            </a:r>
            <a:br>
              <a:rPr lang="da-DK" sz="700" dirty="0">
                <a:latin typeface="Verdana" pitchFamily="34" charset="0"/>
              </a:rPr>
            </a:br>
            <a:r>
              <a:rPr lang="da-DK" sz="700" dirty="0" err="1">
                <a:latin typeface="Verdana" pitchFamily="34" charset="0"/>
              </a:rPr>
              <a:t>Arkitema</a:t>
            </a:r>
            <a:endParaRPr lang="da-DK" sz="700" dirty="0">
              <a:latin typeface="Verdana" pitchFamily="34" charset="0"/>
            </a:endParaRPr>
          </a:p>
          <a:p>
            <a:pPr>
              <a:spcBef>
                <a:spcPct val="50000"/>
              </a:spcBef>
              <a:spcAft>
                <a:spcPct val="50000"/>
              </a:spcAft>
            </a:pPr>
            <a:r>
              <a:rPr lang="da-DK" sz="700" b="1" dirty="0">
                <a:latin typeface="Verdana" pitchFamily="34" charset="0"/>
              </a:rPr>
              <a:t>Byggeperiode</a:t>
            </a:r>
            <a:br>
              <a:rPr lang="da-DK" sz="700" dirty="0">
                <a:latin typeface="Verdana" pitchFamily="34" charset="0"/>
              </a:rPr>
            </a:br>
            <a:r>
              <a:rPr lang="da-DK" sz="700" dirty="0">
                <a:latin typeface="Verdana" pitchFamily="34" charset="0"/>
              </a:rPr>
              <a:t>10.2022-07.2023</a:t>
            </a:r>
          </a:p>
          <a:p>
            <a:pPr>
              <a:spcBef>
                <a:spcPct val="50000"/>
              </a:spcBef>
              <a:spcAft>
                <a:spcPct val="50000"/>
              </a:spcAft>
            </a:pPr>
            <a:r>
              <a:rPr lang="da-DK" sz="700" b="1" dirty="0">
                <a:latin typeface="Verdana" pitchFamily="34" charset="0"/>
              </a:rPr>
              <a:t>Omfang</a:t>
            </a:r>
            <a:br>
              <a:rPr lang="da-DK" sz="700" dirty="0">
                <a:latin typeface="Verdana" pitchFamily="34" charset="0"/>
              </a:rPr>
            </a:br>
            <a:r>
              <a:rPr lang="da-DK" sz="700" dirty="0">
                <a:latin typeface="Verdana" pitchFamily="34" charset="0"/>
              </a:rPr>
              <a:t>128 meter</a:t>
            </a:r>
          </a:p>
          <a:p>
            <a:pPr>
              <a:spcBef>
                <a:spcPct val="50000"/>
              </a:spcBef>
              <a:spcAft>
                <a:spcPct val="50000"/>
              </a:spcAft>
            </a:pPr>
            <a:r>
              <a:rPr lang="da-DK" sz="700" b="1" dirty="0">
                <a:latin typeface="Verdana" pitchFamily="34" charset="0"/>
              </a:rPr>
              <a:t>Entrepriseform</a:t>
            </a:r>
            <a:br>
              <a:rPr lang="da-DK" sz="700" dirty="0">
                <a:latin typeface="Verdana" pitchFamily="34" charset="0"/>
              </a:rPr>
            </a:br>
            <a:r>
              <a:rPr lang="da-DK" sz="700" dirty="0">
                <a:latin typeface="Verdana" pitchFamily="34" charset="0"/>
              </a:rPr>
              <a:t>Hovedentreprise</a:t>
            </a:r>
          </a:p>
          <a:p>
            <a:pPr>
              <a:spcBef>
                <a:spcPct val="50000"/>
              </a:spcBef>
              <a:spcAft>
                <a:spcPct val="50000"/>
              </a:spcAft>
            </a:pPr>
            <a:r>
              <a:rPr lang="da-DK" sz="700" b="1" dirty="0">
                <a:latin typeface="Verdana" pitchFamily="34" charset="0"/>
              </a:rPr>
              <a:t>Projekt nr</a:t>
            </a:r>
            <a:r>
              <a:rPr lang="da-DK" sz="700" dirty="0">
                <a:latin typeface="Verdana" pitchFamily="34" charset="0"/>
              </a:rPr>
              <a:t>.</a:t>
            </a:r>
            <a:br>
              <a:rPr lang="da-DK" sz="700" dirty="0">
                <a:latin typeface="Verdana" pitchFamily="34" charset="0"/>
              </a:rPr>
            </a:br>
            <a:r>
              <a:rPr lang="da-DK" sz="700" dirty="0">
                <a:latin typeface="Verdana" pitchFamily="34" charset="0"/>
              </a:rPr>
              <a:t>130968</a:t>
            </a:r>
          </a:p>
          <a:p>
            <a:pPr>
              <a:spcBef>
                <a:spcPct val="50000"/>
              </a:spcBef>
              <a:spcAft>
                <a:spcPct val="50000"/>
              </a:spcAft>
            </a:pPr>
            <a:r>
              <a:rPr lang="da-DK" sz="700" b="1" dirty="0">
                <a:latin typeface="Verdana" pitchFamily="34" charset="0"/>
              </a:rPr>
              <a:t>Kontraktsum </a:t>
            </a:r>
            <a:br>
              <a:rPr lang="da-DK" sz="700" dirty="0">
                <a:latin typeface="Verdana" pitchFamily="34" charset="0"/>
              </a:rPr>
            </a:br>
            <a:r>
              <a:rPr lang="da-DK" sz="700" dirty="0">
                <a:latin typeface="Verdana" pitchFamily="34" charset="0"/>
              </a:rPr>
              <a:t>13,855 mio. DKK ekskl. moms</a:t>
            </a:r>
          </a:p>
        </p:txBody>
      </p:sp>
      <p:pic>
        <p:nvPicPr>
          <p:cNvPr id="2064" name="Picture 16" descr="CGJ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3800" y="8686800"/>
            <a:ext cx="2016125" cy="404813"/>
          </a:xfrm>
          <a:prstGeom prst="rect">
            <a:avLst/>
          </a:prstGeom>
          <a:noFill/>
          <a:extLst>
            <a:ext uri="{909E8E84-426E-40DD-AFC4-6F175D3DCCD1}">
              <a14:hiddenFill xmlns:a14="http://schemas.microsoft.com/office/drawing/2010/main">
                <a:solidFill>
                  <a:srgbClr val="FFFFFF"/>
                </a:solidFill>
              </a14:hiddenFill>
            </a:ext>
          </a:extLst>
        </p:spPr>
      </p:pic>
      <p:sp>
        <p:nvSpPr>
          <p:cNvPr id="2065" name="Text Box 17"/>
          <p:cNvSpPr txBox="1">
            <a:spLocks noChangeArrowheads="1"/>
          </p:cNvSpPr>
          <p:nvPr/>
        </p:nvSpPr>
        <p:spPr bwMode="auto">
          <a:xfrm>
            <a:off x="4940300" y="9234488"/>
            <a:ext cx="20161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da-DK" sz="700" dirty="0">
                <a:latin typeface="Verdana" pitchFamily="34" charset="0"/>
              </a:rPr>
              <a:t>DK-Fabriksparken 37</a:t>
            </a:r>
            <a:br>
              <a:rPr lang="da-DK" sz="700" dirty="0">
                <a:latin typeface="Verdana" pitchFamily="34" charset="0"/>
              </a:rPr>
            </a:br>
            <a:r>
              <a:rPr lang="da-DK" sz="700" dirty="0">
                <a:latin typeface="Verdana" pitchFamily="34" charset="0"/>
              </a:rPr>
              <a:t>2600 Glostrup</a:t>
            </a:r>
          </a:p>
          <a:p>
            <a:pPr>
              <a:spcBef>
                <a:spcPct val="50000"/>
              </a:spcBef>
            </a:pPr>
            <a:r>
              <a:rPr lang="da-DK" sz="700" dirty="0">
                <a:latin typeface="Verdana" pitchFamily="34" charset="0"/>
              </a:rPr>
              <a:t>Tlf: +45 43 44 68 00</a:t>
            </a:r>
            <a:br>
              <a:rPr lang="da-DK" sz="700" dirty="0">
                <a:latin typeface="Verdana" pitchFamily="34" charset="0"/>
              </a:rPr>
            </a:br>
            <a:r>
              <a:rPr lang="da-DK" sz="700" dirty="0">
                <a:latin typeface="Verdana" pitchFamily="34" charset="0"/>
                <a:hlinkClick r:id="rId7"/>
              </a:rPr>
              <a:t>info@cgjensen.dk</a:t>
            </a:r>
            <a:br>
              <a:rPr lang="da-DK" sz="700" dirty="0">
                <a:latin typeface="Verdana" pitchFamily="34" charset="0"/>
              </a:rPr>
            </a:br>
            <a:r>
              <a:rPr lang="da-DK" sz="700" dirty="0">
                <a:latin typeface="Verdana" pitchFamily="34" charset="0"/>
              </a:rPr>
              <a:t>www.cgjensen.dk</a:t>
            </a:r>
          </a:p>
        </p:txBody>
      </p:sp>
      <p:sp>
        <p:nvSpPr>
          <p:cNvPr id="2057" name="Line 9"/>
          <p:cNvSpPr>
            <a:spLocks noChangeShapeType="1"/>
          </p:cNvSpPr>
          <p:nvPr/>
        </p:nvSpPr>
        <p:spPr bwMode="auto">
          <a:xfrm>
            <a:off x="2899772" y="450850"/>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58" name="Line 10"/>
          <p:cNvSpPr>
            <a:spLocks noChangeShapeType="1"/>
          </p:cNvSpPr>
          <p:nvPr/>
        </p:nvSpPr>
        <p:spPr bwMode="auto">
          <a:xfrm>
            <a:off x="4974908" y="450156"/>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62" name="Line 14"/>
          <p:cNvSpPr>
            <a:spLocks noChangeShapeType="1"/>
          </p:cNvSpPr>
          <p:nvPr/>
        </p:nvSpPr>
        <p:spPr bwMode="auto">
          <a:xfrm>
            <a:off x="828675" y="2584450"/>
            <a:ext cx="63363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D06EDD-B68A-1402-9F49-C1B01CF0AF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2" t="10649"/>
          <a:stretch/>
        </p:blipFill>
        <p:spPr bwMode="auto">
          <a:xfrm>
            <a:off x="863919" y="590788"/>
            <a:ext cx="6156003" cy="3987254"/>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857247" y="4914901"/>
            <a:ext cx="4083049" cy="172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76300">
              <a:defRPr>
                <a:solidFill>
                  <a:schemeClr val="tx1"/>
                </a:solidFill>
                <a:latin typeface="Arial" charset="0"/>
              </a:defRPr>
            </a:lvl1pPr>
            <a:lvl2pPr marL="436563" defTabSz="876300">
              <a:defRPr>
                <a:solidFill>
                  <a:schemeClr val="tx1"/>
                </a:solidFill>
                <a:latin typeface="Arial" charset="0"/>
              </a:defRPr>
            </a:lvl2pPr>
            <a:lvl3pPr marL="876300" defTabSz="876300">
              <a:defRPr>
                <a:solidFill>
                  <a:schemeClr val="tx1"/>
                </a:solidFill>
                <a:latin typeface="Arial" charset="0"/>
              </a:defRPr>
            </a:lvl3pPr>
            <a:lvl4pPr marL="1314450" defTabSz="876300">
              <a:defRPr>
                <a:solidFill>
                  <a:schemeClr val="tx1"/>
                </a:solidFill>
                <a:latin typeface="Arial" charset="0"/>
              </a:defRPr>
            </a:lvl4pPr>
            <a:lvl5pPr marL="1752600" defTabSz="876300">
              <a:defRPr>
                <a:solidFill>
                  <a:schemeClr val="tx1"/>
                </a:solidFill>
                <a:latin typeface="Arial" charset="0"/>
              </a:defRPr>
            </a:lvl5pPr>
            <a:lvl6pPr marL="2209800" defTabSz="876300" fontAlgn="base">
              <a:spcBef>
                <a:spcPct val="0"/>
              </a:spcBef>
              <a:spcAft>
                <a:spcPct val="0"/>
              </a:spcAft>
              <a:defRPr>
                <a:solidFill>
                  <a:schemeClr val="tx1"/>
                </a:solidFill>
                <a:latin typeface="Arial" charset="0"/>
              </a:defRPr>
            </a:lvl6pPr>
            <a:lvl7pPr marL="2667000" defTabSz="876300" fontAlgn="base">
              <a:spcBef>
                <a:spcPct val="0"/>
              </a:spcBef>
              <a:spcAft>
                <a:spcPct val="0"/>
              </a:spcAft>
              <a:defRPr>
                <a:solidFill>
                  <a:schemeClr val="tx1"/>
                </a:solidFill>
                <a:latin typeface="Arial" charset="0"/>
              </a:defRPr>
            </a:lvl7pPr>
            <a:lvl8pPr marL="3124200" defTabSz="876300" fontAlgn="base">
              <a:spcBef>
                <a:spcPct val="0"/>
              </a:spcBef>
              <a:spcAft>
                <a:spcPct val="0"/>
              </a:spcAft>
              <a:defRPr>
                <a:solidFill>
                  <a:schemeClr val="tx1"/>
                </a:solidFill>
                <a:latin typeface="Arial" charset="0"/>
              </a:defRPr>
            </a:lvl8pPr>
            <a:lvl9pPr marL="3581400" defTabSz="876300" fontAlgn="base">
              <a:spcBef>
                <a:spcPct val="0"/>
              </a:spcBef>
              <a:spcAft>
                <a:spcPct val="0"/>
              </a:spcAft>
              <a:defRPr>
                <a:solidFill>
                  <a:schemeClr val="tx1"/>
                </a:solidFill>
                <a:latin typeface="Arial" charset="0"/>
              </a:defRPr>
            </a:lvl9pPr>
          </a:lstStyle>
          <a:p>
            <a:r>
              <a:rPr lang="da-DK" sz="900" b="1" dirty="0">
                <a:latin typeface="Verdana" panose="020B0604030504040204" pitchFamily="34" charset="0"/>
                <a:ea typeface="Verdana" panose="020B0604030504040204" pitchFamily="34" charset="0"/>
                <a:cs typeface="Verdana" panose="020B0604030504040204" pitchFamily="34" charset="0"/>
              </a:rPr>
              <a:t>Hovedmængder:</a:t>
            </a:r>
          </a:p>
          <a:p>
            <a:r>
              <a:rPr lang="da-DK" sz="900" dirty="0">
                <a:latin typeface="Verdana" panose="020B0604030504040204" pitchFamily="34" charset="0"/>
                <a:ea typeface="Verdana" panose="020B0604030504040204" pitchFamily="34" charset="0"/>
                <a:cs typeface="Verdana" panose="020B0604030504040204" pitchFamily="34" charset="0"/>
              </a:rPr>
              <a:t>Stålpæle		476 </a:t>
            </a:r>
            <a:r>
              <a:rPr lang="da-DK" sz="900" dirty="0" err="1">
                <a:latin typeface="Verdana" panose="020B0604030504040204" pitchFamily="34" charset="0"/>
                <a:ea typeface="Verdana" panose="020B0604030504040204" pitchFamily="34" charset="0"/>
                <a:cs typeface="Verdana" panose="020B0604030504040204" pitchFamily="34" charset="0"/>
              </a:rPr>
              <a:t>lbm</a:t>
            </a:r>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HEB profiler nedrammede	84 </a:t>
            </a:r>
            <a:r>
              <a:rPr lang="da-DK" sz="900" dirty="0" err="1">
                <a:latin typeface="Verdana" panose="020B0604030504040204" pitchFamily="34" charset="0"/>
                <a:ea typeface="Verdana" panose="020B0604030504040204" pitchFamily="34" charset="0"/>
                <a:cs typeface="Verdana" panose="020B0604030504040204" pitchFamily="34" charset="0"/>
              </a:rPr>
              <a:t>lbm</a:t>
            </a:r>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Beton in situ		65 m³</a:t>
            </a:r>
          </a:p>
          <a:p>
            <a:r>
              <a:rPr lang="da-DK" sz="900" dirty="0">
                <a:latin typeface="Verdana" panose="020B0604030504040204" pitchFamily="34" charset="0"/>
                <a:ea typeface="Verdana" panose="020B0604030504040204" pitchFamily="34" charset="0"/>
                <a:cs typeface="Verdana" panose="020B0604030504040204" pitchFamily="34" charset="0"/>
              </a:rPr>
              <a:t>Stålsøjler		5,5 ton</a:t>
            </a:r>
          </a:p>
          <a:p>
            <a:r>
              <a:rPr lang="da-DK" sz="900" dirty="0">
                <a:latin typeface="Verdana" panose="020B0604030504040204" pitchFamily="34" charset="0"/>
                <a:ea typeface="Verdana" panose="020B0604030504040204" pitchFamily="34" charset="0"/>
                <a:cs typeface="Verdana" panose="020B0604030504040204" pitchFamily="34" charset="0"/>
              </a:rPr>
              <a:t>Stål brodæk og værn	106 ton</a:t>
            </a:r>
          </a:p>
          <a:p>
            <a:r>
              <a:rPr lang="da-DK" sz="900" dirty="0">
                <a:latin typeface="Verdana" panose="020B0604030504040204" pitchFamily="34" charset="0"/>
                <a:ea typeface="Verdana" panose="020B0604030504040204" pitchFamily="34" charset="0"/>
                <a:cs typeface="Verdana" panose="020B0604030504040204" pitchFamily="34" charset="0"/>
              </a:rPr>
              <a:t>Kunststofbelægning	350 m²</a:t>
            </a:r>
          </a:p>
          <a:p>
            <a:r>
              <a:rPr lang="da-DK" sz="900" dirty="0">
                <a:latin typeface="Verdana" panose="020B0604030504040204" pitchFamily="34" charset="0"/>
                <a:ea typeface="Verdana" panose="020B0604030504040204" pitchFamily="34" charset="0"/>
                <a:cs typeface="Verdana" panose="020B0604030504040204" pitchFamily="34" charset="0"/>
              </a:rPr>
              <a:t>Afvandingsledning	90 </a:t>
            </a:r>
            <a:r>
              <a:rPr lang="da-DK" sz="900" dirty="0" err="1">
                <a:latin typeface="Verdana" panose="020B0604030504040204" pitchFamily="34" charset="0"/>
                <a:ea typeface="Verdana" panose="020B0604030504040204" pitchFamily="34" charset="0"/>
                <a:cs typeface="Verdana" panose="020B0604030504040204" pitchFamily="34" charset="0"/>
              </a:rPr>
              <a:t>lbm</a:t>
            </a:r>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Belysning		130 </a:t>
            </a:r>
            <a:r>
              <a:rPr lang="da-DK" sz="900" dirty="0" err="1">
                <a:latin typeface="Verdana" panose="020B0604030504040204" pitchFamily="34" charset="0"/>
                <a:ea typeface="Verdana" panose="020B0604030504040204" pitchFamily="34" charset="0"/>
                <a:cs typeface="Verdana" panose="020B0604030504040204" pitchFamily="34" charset="0"/>
              </a:rPr>
              <a:t>lbm</a:t>
            </a:r>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Jord til dæmninger	205 m³</a:t>
            </a:r>
          </a:p>
          <a:p>
            <a:endParaRPr lang="da-DK" sz="900" dirty="0">
              <a:latin typeface="Verdana" panose="020B0604030504040204" pitchFamily="34" charset="0"/>
              <a:ea typeface="Verdana" panose="020B0604030504040204" pitchFamily="34" charset="0"/>
              <a:cs typeface="Verdana" panose="020B0604030504040204" pitchFamily="34" charset="0"/>
            </a:endParaRPr>
          </a:p>
          <a:p>
            <a:r>
              <a:rPr lang="da-DK" sz="900" dirty="0">
                <a:latin typeface="Verdana" panose="020B0604030504040204" pitchFamily="34" charset="0"/>
                <a:ea typeface="Verdana" panose="020B0604030504040204" pitchFamily="34" charset="0"/>
                <a:cs typeface="Verdana" panose="020B0604030504040204" pitchFamily="34" charset="0"/>
              </a:rPr>
              <a:t>Broen består af syv elementer på hver 13-30 tons.</a:t>
            </a: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b="1"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anose="020B0604030504040204" pitchFamily="34" charset="0"/>
                <a:ea typeface="Verdana" panose="020B0604030504040204" pitchFamily="34" charset="0"/>
                <a:cs typeface="Verdana" panose="020B0604030504040204" pitchFamily="34" charset="0"/>
              </a:rPr>
            </a:br>
            <a:endParaRPr lang="da-DK" sz="900" dirty="0">
              <a:latin typeface="Verdana" panose="020B0604030504040204" pitchFamily="34" charset="0"/>
              <a:ea typeface="Verdana" panose="020B0604030504040204" pitchFamily="34" charset="0"/>
              <a:cs typeface="Verdana" panose="020B0604030504040204" pitchFamily="34" charset="0"/>
            </a:endParaRPr>
          </a:p>
          <a:p>
            <a:endParaRPr lang="da-DK" sz="900" dirty="0">
              <a:latin typeface="Verdana" panose="020B0604030504040204" pitchFamily="34" charset="0"/>
              <a:ea typeface="Verdana" panose="020B0604030504040204" pitchFamily="34" charset="0"/>
              <a:cs typeface="Verdana" panose="020B0604030504040204" pitchFamily="34" charset="0"/>
            </a:endParaRPr>
          </a:p>
          <a:p>
            <a:br>
              <a:rPr lang="da-DK" sz="900" dirty="0">
                <a:latin typeface="Verdana" pitchFamily="34" charset="0"/>
              </a:rPr>
            </a:br>
            <a:endParaRPr lang="da-DK" sz="900" dirty="0">
              <a:latin typeface="Verdana" pitchFamily="34" charset="0"/>
            </a:endParaRPr>
          </a:p>
        </p:txBody>
      </p:sp>
      <p:pic>
        <p:nvPicPr>
          <p:cNvPr id="2064" name="Picture 16" descr="CGJ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8686800"/>
            <a:ext cx="2016125" cy="404813"/>
          </a:xfrm>
          <a:prstGeom prst="rect">
            <a:avLst/>
          </a:prstGeom>
          <a:noFill/>
          <a:extLst>
            <a:ext uri="{909E8E84-426E-40DD-AFC4-6F175D3DCCD1}">
              <a14:hiddenFill xmlns:a14="http://schemas.microsoft.com/office/drawing/2010/main">
                <a:solidFill>
                  <a:srgbClr val="FFFFFF"/>
                </a:solidFill>
              </a14:hiddenFill>
            </a:ext>
          </a:extLst>
        </p:spPr>
      </p:pic>
      <p:sp>
        <p:nvSpPr>
          <p:cNvPr id="2065" name="Text Box 17"/>
          <p:cNvSpPr txBox="1">
            <a:spLocks noChangeArrowheads="1"/>
          </p:cNvSpPr>
          <p:nvPr/>
        </p:nvSpPr>
        <p:spPr bwMode="auto">
          <a:xfrm>
            <a:off x="4940300" y="9234488"/>
            <a:ext cx="20161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da-DK" sz="700" dirty="0">
                <a:latin typeface="Verdana" pitchFamily="34" charset="0"/>
              </a:rPr>
              <a:t>DK-Fabriksparken 37</a:t>
            </a:r>
            <a:br>
              <a:rPr lang="da-DK" sz="700" dirty="0">
                <a:latin typeface="Verdana" pitchFamily="34" charset="0"/>
              </a:rPr>
            </a:br>
            <a:r>
              <a:rPr lang="da-DK" sz="700" dirty="0">
                <a:latin typeface="Verdana" pitchFamily="34" charset="0"/>
              </a:rPr>
              <a:t>2600 Glostrup</a:t>
            </a:r>
          </a:p>
          <a:p>
            <a:pPr>
              <a:spcBef>
                <a:spcPct val="50000"/>
              </a:spcBef>
            </a:pPr>
            <a:r>
              <a:rPr lang="da-DK" sz="700" dirty="0">
                <a:latin typeface="Verdana" pitchFamily="34" charset="0"/>
              </a:rPr>
              <a:t>Tlf: +45 43 44 68 00</a:t>
            </a:r>
            <a:br>
              <a:rPr lang="da-DK" sz="700" dirty="0">
                <a:latin typeface="Verdana" pitchFamily="34" charset="0"/>
              </a:rPr>
            </a:br>
            <a:r>
              <a:rPr lang="da-DK" sz="700" dirty="0">
                <a:latin typeface="Verdana" pitchFamily="34" charset="0"/>
                <a:hlinkClick r:id="rId4"/>
              </a:rPr>
              <a:t>info@cgjensen.dk</a:t>
            </a:r>
            <a:br>
              <a:rPr lang="da-DK" sz="700" dirty="0">
                <a:latin typeface="Verdana" pitchFamily="34" charset="0"/>
              </a:rPr>
            </a:br>
            <a:r>
              <a:rPr lang="da-DK" sz="700" dirty="0">
                <a:latin typeface="Verdana" pitchFamily="34" charset="0"/>
              </a:rPr>
              <a:t>www.cgjensen.dk</a:t>
            </a:r>
          </a:p>
        </p:txBody>
      </p:sp>
      <p:sp>
        <p:nvSpPr>
          <p:cNvPr id="2057" name="Line 9"/>
          <p:cNvSpPr>
            <a:spLocks noChangeShapeType="1"/>
          </p:cNvSpPr>
          <p:nvPr/>
        </p:nvSpPr>
        <p:spPr bwMode="auto">
          <a:xfrm>
            <a:off x="2899772" y="450850"/>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58" name="Line 10"/>
          <p:cNvSpPr>
            <a:spLocks noChangeShapeType="1"/>
          </p:cNvSpPr>
          <p:nvPr/>
        </p:nvSpPr>
        <p:spPr bwMode="auto">
          <a:xfrm>
            <a:off x="4967288" y="450156"/>
            <a:ext cx="0" cy="4319588"/>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
        <p:nvSpPr>
          <p:cNvPr id="2062" name="Line 14"/>
          <p:cNvSpPr>
            <a:spLocks noChangeShapeType="1"/>
          </p:cNvSpPr>
          <p:nvPr/>
        </p:nvSpPr>
        <p:spPr bwMode="auto">
          <a:xfrm>
            <a:off x="828675" y="2584450"/>
            <a:ext cx="63363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dirty="0"/>
          </a:p>
        </p:txBody>
      </p:sp>
    </p:spTree>
    <p:extLst>
      <p:ext uri="{BB962C8B-B14F-4D97-AF65-F5344CB8AC3E}">
        <p14:creationId xmlns:p14="http://schemas.microsoft.com/office/powerpoint/2010/main" val="3870354871"/>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1861</TotalTime>
  <Words>448</Words>
  <Application>Microsoft Office PowerPoint</Application>
  <PresentationFormat>Brugerdefineret</PresentationFormat>
  <Paragraphs>63</Paragraphs>
  <Slides>2</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vt:i4>
      </vt:variant>
    </vt:vector>
  </HeadingPairs>
  <TitlesOfParts>
    <vt:vector size="5" baseType="lpstr">
      <vt:lpstr>Arial</vt:lpstr>
      <vt:lpstr>Verdana</vt:lpstr>
      <vt:lpstr>Standarddesign</vt:lpstr>
      <vt:lpstr>PowerPoint-præsentation</vt:lpstr>
      <vt:lpstr>PowerPoint-præsentation</vt:lpstr>
    </vt:vector>
  </TitlesOfParts>
  <Company>Skanska Danmark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NielsenHa</dc:creator>
  <cp:lastModifiedBy>Hanne Nielsen</cp:lastModifiedBy>
  <cp:revision>152</cp:revision>
  <cp:lastPrinted>2022-12-20T09:53:00Z</cp:lastPrinted>
  <dcterms:created xsi:type="dcterms:W3CDTF">2008-01-10T08:55:09Z</dcterms:created>
  <dcterms:modified xsi:type="dcterms:W3CDTF">2023-07-06T08:34:06Z</dcterms:modified>
</cp:coreProperties>
</file>