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797675" cy="9926638"/>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C3CECF"/>
    <a:srgbClr val="BEC1C2"/>
    <a:srgbClr val="B7C6C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334" y="72"/>
      </p:cViewPr>
      <p:guideLst>
        <p:guide orient="horz" pos="3369"/>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566738" y="3322638"/>
            <a:ext cx="6427787" cy="2290762"/>
          </a:xfrm>
        </p:spPr>
        <p:txBody>
          <a:bodyPr/>
          <a:lstStyle/>
          <a:p>
            <a:r>
              <a:rPr lang="da-DK"/>
              <a:t>Klik for at redigere i master</a:t>
            </a:r>
          </a:p>
        </p:txBody>
      </p:sp>
      <p:sp>
        <p:nvSpPr>
          <p:cNvPr id="3" name="Undertitel 2"/>
          <p:cNvSpPr>
            <a:spLocks noGrp="1"/>
          </p:cNvSpPr>
          <p:nvPr>
            <p:ph type="subTitle" idx="1"/>
          </p:nvPr>
        </p:nvSpPr>
        <p:spPr>
          <a:xfrm>
            <a:off x="1133475" y="6059488"/>
            <a:ext cx="5294313"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i master</a:t>
            </a:r>
          </a:p>
        </p:txBody>
      </p:sp>
      <p:sp>
        <p:nvSpPr>
          <p:cNvPr id="4" name="Pladsholder til dato 3"/>
          <p:cNvSpPr>
            <a:spLocks noGrp="1"/>
          </p:cNvSpPr>
          <p:nvPr>
            <p:ph type="dt" sz="half" idx="10"/>
          </p:nvPr>
        </p:nvSpPr>
        <p:spPr/>
        <p:txBody>
          <a:bodyPr/>
          <a:lstStyle>
            <a:lvl1pPr>
              <a:defRPr/>
            </a:lvl1pPr>
          </a:lstStyle>
          <a:p>
            <a:endParaRPr lang="da-DK" dirty="0"/>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fld id="{92E2AE84-7644-40CC-93C5-5F0B9CA69861}" type="slidenum">
              <a:rPr lang="da-DK"/>
              <a:pPr/>
              <a:t>‹nr.›</a:t>
            </a:fld>
            <a:endParaRPr lang="da-DK" dirty="0"/>
          </a:p>
        </p:txBody>
      </p:sp>
    </p:spTree>
    <p:extLst>
      <p:ext uri="{BB962C8B-B14F-4D97-AF65-F5344CB8AC3E}">
        <p14:creationId xmlns:p14="http://schemas.microsoft.com/office/powerpoint/2010/main" val="3718237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endParaRPr lang="da-DK" dirty="0"/>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fld id="{19131DE5-2DC6-486C-9943-98E0F84D5D9B}" type="slidenum">
              <a:rPr lang="da-DK"/>
              <a:pPr/>
              <a:t>‹nr.›</a:t>
            </a:fld>
            <a:endParaRPr lang="da-DK" dirty="0"/>
          </a:p>
        </p:txBody>
      </p:sp>
    </p:spTree>
    <p:extLst>
      <p:ext uri="{BB962C8B-B14F-4D97-AF65-F5344CB8AC3E}">
        <p14:creationId xmlns:p14="http://schemas.microsoft.com/office/powerpoint/2010/main" val="1365875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5483225" y="427038"/>
            <a:ext cx="1700213" cy="9124950"/>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377825" y="427038"/>
            <a:ext cx="4953000" cy="9124950"/>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endParaRPr lang="da-DK" dirty="0"/>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fld id="{00A90421-7657-424F-A06E-902D125B4D6E}" type="slidenum">
              <a:rPr lang="da-DK"/>
              <a:pPr/>
              <a:t>‹nr.›</a:t>
            </a:fld>
            <a:endParaRPr lang="da-DK" dirty="0"/>
          </a:p>
        </p:txBody>
      </p:sp>
    </p:spTree>
    <p:extLst>
      <p:ext uri="{BB962C8B-B14F-4D97-AF65-F5344CB8AC3E}">
        <p14:creationId xmlns:p14="http://schemas.microsoft.com/office/powerpoint/2010/main" val="326544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endParaRPr lang="da-DK" dirty="0"/>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fld id="{D0ECA7B5-0EE4-4BBE-B75F-EAAEAF9ED040}" type="slidenum">
              <a:rPr lang="da-DK"/>
              <a:pPr/>
              <a:t>‹nr.›</a:t>
            </a:fld>
            <a:endParaRPr lang="da-DK" dirty="0"/>
          </a:p>
        </p:txBody>
      </p:sp>
    </p:spTree>
    <p:extLst>
      <p:ext uri="{BB962C8B-B14F-4D97-AF65-F5344CB8AC3E}">
        <p14:creationId xmlns:p14="http://schemas.microsoft.com/office/powerpoint/2010/main" val="308289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596900" y="6872288"/>
            <a:ext cx="6427788" cy="2122487"/>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596900" y="4532313"/>
            <a:ext cx="6427788" cy="2339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i master</a:t>
            </a:r>
          </a:p>
        </p:txBody>
      </p:sp>
      <p:sp>
        <p:nvSpPr>
          <p:cNvPr id="4" name="Pladsholder til dato 3"/>
          <p:cNvSpPr>
            <a:spLocks noGrp="1"/>
          </p:cNvSpPr>
          <p:nvPr>
            <p:ph type="dt" sz="half" idx="10"/>
          </p:nvPr>
        </p:nvSpPr>
        <p:spPr/>
        <p:txBody>
          <a:bodyPr/>
          <a:lstStyle>
            <a:lvl1pPr>
              <a:defRPr/>
            </a:lvl1pPr>
          </a:lstStyle>
          <a:p>
            <a:endParaRPr lang="da-DK" dirty="0"/>
          </a:p>
        </p:txBody>
      </p:sp>
      <p:sp>
        <p:nvSpPr>
          <p:cNvPr id="5" name="Pladsholder til sidefod 4"/>
          <p:cNvSpPr>
            <a:spLocks noGrp="1"/>
          </p:cNvSpPr>
          <p:nvPr>
            <p:ph type="ftr" sz="quarter" idx="11"/>
          </p:nvPr>
        </p:nvSpPr>
        <p:spPr/>
        <p:txBody>
          <a:bodyPr/>
          <a:lstStyle>
            <a:lvl1pPr>
              <a:defRPr/>
            </a:lvl1pPr>
          </a:lstStyle>
          <a:p>
            <a:endParaRPr lang="da-DK" dirty="0"/>
          </a:p>
        </p:txBody>
      </p:sp>
      <p:sp>
        <p:nvSpPr>
          <p:cNvPr id="6" name="Pladsholder til diasnummer 5"/>
          <p:cNvSpPr>
            <a:spLocks noGrp="1"/>
          </p:cNvSpPr>
          <p:nvPr>
            <p:ph type="sldNum" sz="quarter" idx="12"/>
          </p:nvPr>
        </p:nvSpPr>
        <p:spPr/>
        <p:txBody>
          <a:bodyPr/>
          <a:lstStyle>
            <a:lvl1pPr>
              <a:defRPr/>
            </a:lvl1pPr>
          </a:lstStyle>
          <a:p>
            <a:fld id="{6FFAE6C8-8BD2-4BC6-999C-61B6B9CF6916}" type="slidenum">
              <a:rPr lang="da-DK"/>
              <a:pPr/>
              <a:t>‹nr.›</a:t>
            </a:fld>
            <a:endParaRPr lang="da-DK" dirty="0"/>
          </a:p>
        </p:txBody>
      </p:sp>
    </p:spTree>
    <p:extLst>
      <p:ext uri="{BB962C8B-B14F-4D97-AF65-F5344CB8AC3E}">
        <p14:creationId xmlns:p14="http://schemas.microsoft.com/office/powerpoint/2010/main" val="825232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3856038" y="2495550"/>
            <a:ext cx="3327400"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lvl1pPr>
              <a:defRPr/>
            </a:lvl1pPr>
          </a:lstStyle>
          <a:p>
            <a:endParaRPr lang="da-DK" dirty="0"/>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fld id="{86AB0E72-4613-4FFB-8459-97D1CF4F0CAD}" type="slidenum">
              <a:rPr lang="da-DK"/>
              <a:pPr/>
              <a:t>‹nr.›</a:t>
            </a:fld>
            <a:endParaRPr lang="da-DK" dirty="0"/>
          </a:p>
        </p:txBody>
      </p:sp>
    </p:spTree>
    <p:extLst>
      <p:ext uri="{BB962C8B-B14F-4D97-AF65-F5344CB8AC3E}">
        <p14:creationId xmlns:p14="http://schemas.microsoft.com/office/powerpoint/2010/main" val="57320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377825" y="428625"/>
            <a:ext cx="6805613" cy="1781175"/>
          </a:xfrm>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377825"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377825"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3841750"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3841750"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lvl1pPr>
              <a:defRPr/>
            </a:lvl1pPr>
          </a:lstStyle>
          <a:p>
            <a:endParaRPr lang="da-DK" dirty="0"/>
          </a:p>
        </p:txBody>
      </p:sp>
      <p:sp>
        <p:nvSpPr>
          <p:cNvPr id="8" name="Pladsholder til sidefod 7"/>
          <p:cNvSpPr>
            <a:spLocks noGrp="1"/>
          </p:cNvSpPr>
          <p:nvPr>
            <p:ph type="ftr" sz="quarter" idx="11"/>
          </p:nvPr>
        </p:nvSpPr>
        <p:spPr/>
        <p:txBody>
          <a:bodyPr/>
          <a:lstStyle>
            <a:lvl1pPr>
              <a:defRPr/>
            </a:lvl1pPr>
          </a:lstStyle>
          <a:p>
            <a:endParaRPr lang="da-DK" dirty="0"/>
          </a:p>
        </p:txBody>
      </p:sp>
      <p:sp>
        <p:nvSpPr>
          <p:cNvPr id="9" name="Pladsholder til diasnummer 8"/>
          <p:cNvSpPr>
            <a:spLocks noGrp="1"/>
          </p:cNvSpPr>
          <p:nvPr>
            <p:ph type="sldNum" sz="quarter" idx="12"/>
          </p:nvPr>
        </p:nvSpPr>
        <p:spPr/>
        <p:txBody>
          <a:bodyPr/>
          <a:lstStyle>
            <a:lvl1pPr>
              <a:defRPr/>
            </a:lvl1pPr>
          </a:lstStyle>
          <a:p>
            <a:fld id="{80665D4E-F0DB-4072-84D2-13F4CA293618}" type="slidenum">
              <a:rPr lang="da-DK"/>
              <a:pPr/>
              <a:t>‹nr.›</a:t>
            </a:fld>
            <a:endParaRPr lang="da-DK" dirty="0"/>
          </a:p>
        </p:txBody>
      </p:sp>
    </p:spTree>
    <p:extLst>
      <p:ext uri="{BB962C8B-B14F-4D97-AF65-F5344CB8AC3E}">
        <p14:creationId xmlns:p14="http://schemas.microsoft.com/office/powerpoint/2010/main" val="4074537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lvl1pPr>
              <a:defRPr/>
            </a:lvl1pPr>
          </a:lstStyle>
          <a:p>
            <a:endParaRPr lang="da-DK" dirty="0"/>
          </a:p>
        </p:txBody>
      </p:sp>
      <p:sp>
        <p:nvSpPr>
          <p:cNvPr id="4" name="Pladsholder til sidefod 3"/>
          <p:cNvSpPr>
            <a:spLocks noGrp="1"/>
          </p:cNvSpPr>
          <p:nvPr>
            <p:ph type="ftr" sz="quarter" idx="11"/>
          </p:nvPr>
        </p:nvSpPr>
        <p:spPr/>
        <p:txBody>
          <a:bodyPr/>
          <a:lstStyle>
            <a:lvl1pPr>
              <a:defRPr/>
            </a:lvl1pPr>
          </a:lstStyle>
          <a:p>
            <a:endParaRPr lang="da-DK" dirty="0"/>
          </a:p>
        </p:txBody>
      </p:sp>
      <p:sp>
        <p:nvSpPr>
          <p:cNvPr id="5" name="Pladsholder til diasnummer 4"/>
          <p:cNvSpPr>
            <a:spLocks noGrp="1"/>
          </p:cNvSpPr>
          <p:nvPr>
            <p:ph type="sldNum" sz="quarter" idx="12"/>
          </p:nvPr>
        </p:nvSpPr>
        <p:spPr/>
        <p:txBody>
          <a:bodyPr/>
          <a:lstStyle>
            <a:lvl1pPr>
              <a:defRPr/>
            </a:lvl1pPr>
          </a:lstStyle>
          <a:p>
            <a:fld id="{9245684D-80F2-40BB-BBBC-4C275BC4D109}" type="slidenum">
              <a:rPr lang="da-DK"/>
              <a:pPr/>
              <a:t>‹nr.›</a:t>
            </a:fld>
            <a:endParaRPr lang="da-DK" dirty="0"/>
          </a:p>
        </p:txBody>
      </p:sp>
    </p:spTree>
    <p:extLst>
      <p:ext uri="{BB962C8B-B14F-4D97-AF65-F5344CB8AC3E}">
        <p14:creationId xmlns:p14="http://schemas.microsoft.com/office/powerpoint/2010/main" val="3334132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lvl1pPr>
              <a:defRPr/>
            </a:lvl1pPr>
          </a:lstStyle>
          <a:p>
            <a:endParaRPr lang="da-DK" dirty="0"/>
          </a:p>
        </p:txBody>
      </p:sp>
      <p:sp>
        <p:nvSpPr>
          <p:cNvPr id="3" name="Pladsholder til sidefod 2"/>
          <p:cNvSpPr>
            <a:spLocks noGrp="1"/>
          </p:cNvSpPr>
          <p:nvPr>
            <p:ph type="ftr" sz="quarter" idx="11"/>
          </p:nvPr>
        </p:nvSpPr>
        <p:spPr/>
        <p:txBody>
          <a:bodyPr/>
          <a:lstStyle>
            <a:lvl1pPr>
              <a:defRPr/>
            </a:lvl1pPr>
          </a:lstStyle>
          <a:p>
            <a:endParaRPr lang="da-DK" dirty="0"/>
          </a:p>
        </p:txBody>
      </p:sp>
      <p:sp>
        <p:nvSpPr>
          <p:cNvPr id="4" name="Pladsholder til diasnummer 3"/>
          <p:cNvSpPr>
            <a:spLocks noGrp="1"/>
          </p:cNvSpPr>
          <p:nvPr>
            <p:ph type="sldNum" sz="quarter" idx="12"/>
          </p:nvPr>
        </p:nvSpPr>
        <p:spPr/>
        <p:txBody>
          <a:bodyPr/>
          <a:lstStyle>
            <a:lvl1pPr>
              <a:defRPr/>
            </a:lvl1pPr>
          </a:lstStyle>
          <a:p>
            <a:fld id="{696A5D55-E03E-46AD-B926-6C3D780DFAFA}" type="slidenum">
              <a:rPr lang="da-DK"/>
              <a:pPr/>
              <a:t>‹nr.›</a:t>
            </a:fld>
            <a:endParaRPr lang="da-DK" dirty="0"/>
          </a:p>
        </p:txBody>
      </p:sp>
    </p:spTree>
    <p:extLst>
      <p:ext uri="{BB962C8B-B14F-4D97-AF65-F5344CB8AC3E}">
        <p14:creationId xmlns:p14="http://schemas.microsoft.com/office/powerpoint/2010/main" val="319970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77825" y="425450"/>
            <a:ext cx="2487613" cy="1812925"/>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2955925"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377825" y="2238375"/>
            <a:ext cx="2487613"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lvl1pPr>
              <a:defRPr/>
            </a:lvl1pPr>
          </a:lstStyle>
          <a:p>
            <a:endParaRPr lang="da-DK" dirty="0"/>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fld id="{DF45F399-0551-463F-84D8-FB9AFEAC2451}" type="slidenum">
              <a:rPr lang="da-DK"/>
              <a:pPr/>
              <a:t>‹nr.›</a:t>
            </a:fld>
            <a:endParaRPr lang="da-DK" dirty="0"/>
          </a:p>
        </p:txBody>
      </p:sp>
    </p:spTree>
    <p:extLst>
      <p:ext uri="{BB962C8B-B14F-4D97-AF65-F5344CB8AC3E}">
        <p14:creationId xmlns:p14="http://schemas.microsoft.com/office/powerpoint/2010/main" val="1662438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482725" y="7485063"/>
            <a:ext cx="4535488" cy="884237"/>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482725" y="955675"/>
            <a:ext cx="4535488"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482725" y="8369300"/>
            <a:ext cx="4535488"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lvl1pPr>
              <a:defRPr/>
            </a:lvl1pPr>
          </a:lstStyle>
          <a:p>
            <a:endParaRPr lang="da-DK" dirty="0"/>
          </a:p>
        </p:txBody>
      </p:sp>
      <p:sp>
        <p:nvSpPr>
          <p:cNvPr id="6" name="Pladsholder til sidefod 5"/>
          <p:cNvSpPr>
            <a:spLocks noGrp="1"/>
          </p:cNvSpPr>
          <p:nvPr>
            <p:ph type="ftr" sz="quarter" idx="11"/>
          </p:nvPr>
        </p:nvSpPr>
        <p:spPr/>
        <p:txBody>
          <a:bodyPr/>
          <a:lstStyle>
            <a:lvl1pPr>
              <a:defRPr/>
            </a:lvl1pPr>
          </a:lstStyle>
          <a:p>
            <a:endParaRPr lang="da-DK" dirty="0"/>
          </a:p>
        </p:txBody>
      </p:sp>
      <p:sp>
        <p:nvSpPr>
          <p:cNvPr id="7" name="Pladsholder til diasnummer 6"/>
          <p:cNvSpPr>
            <a:spLocks noGrp="1"/>
          </p:cNvSpPr>
          <p:nvPr>
            <p:ph type="sldNum" sz="quarter" idx="12"/>
          </p:nvPr>
        </p:nvSpPr>
        <p:spPr/>
        <p:txBody>
          <a:bodyPr/>
          <a:lstStyle>
            <a:lvl1pPr>
              <a:defRPr/>
            </a:lvl1pPr>
          </a:lstStyle>
          <a:p>
            <a:fld id="{0754DEFD-6C25-4A77-9091-FE43F1DF9918}" type="slidenum">
              <a:rPr lang="da-DK"/>
              <a:pPr/>
              <a:t>‹nr.›</a:t>
            </a:fld>
            <a:endParaRPr lang="da-DK" dirty="0"/>
          </a:p>
        </p:txBody>
      </p:sp>
    </p:spTree>
    <p:extLst>
      <p:ext uri="{BB962C8B-B14F-4D97-AF65-F5344CB8AC3E}">
        <p14:creationId xmlns:p14="http://schemas.microsoft.com/office/powerpoint/2010/main" val="393536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7825" y="427038"/>
            <a:ext cx="6805613"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a-DK"/>
              <a:t>Klik for at redigere titeltypografi i masteren</a:t>
            </a:r>
          </a:p>
        </p:txBody>
      </p:sp>
      <p:sp>
        <p:nvSpPr>
          <p:cNvPr id="1027" name="Rectangle 3"/>
          <p:cNvSpPr>
            <a:spLocks noGrp="1" noChangeArrowheads="1"/>
          </p:cNvSpPr>
          <p:nvPr>
            <p:ph type="body" idx="1"/>
          </p:nvPr>
        </p:nvSpPr>
        <p:spPr bwMode="auto">
          <a:xfrm>
            <a:off x="377825" y="2495550"/>
            <a:ext cx="6805613" cy="705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1028" name="Rectangle 4"/>
          <p:cNvSpPr>
            <a:spLocks noGrp="1" noChangeArrowheads="1"/>
          </p:cNvSpPr>
          <p:nvPr>
            <p:ph type="dt" sz="half" idx="2"/>
          </p:nvPr>
        </p:nvSpPr>
        <p:spPr bwMode="auto">
          <a:xfrm>
            <a:off x="377825" y="9737725"/>
            <a:ext cx="17653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da-DK" dirty="0"/>
          </a:p>
        </p:txBody>
      </p:sp>
      <p:sp>
        <p:nvSpPr>
          <p:cNvPr id="1029" name="Rectangle 5"/>
          <p:cNvSpPr>
            <a:spLocks noGrp="1" noChangeArrowheads="1"/>
          </p:cNvSpPr>
          <p:nvPr>
            <p:ph type="ftr" sz="quarter" idx="3"/>
          </p:nvPr>
        </p:nvSpPr>
        <p:spPr bwMode="auto">
          <a:xfrm>
            <a:off x="2582863" y="9737725"/>
            <a:ext cx="2395537"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da-DK" dirty="0"/>
          </a:p>
        </p:txBody>
      </p:sp>
      <p:sp>
        <p:nvSpPr>
          <p:cNvPr id="1030" name="Rectangle 6"/>
          <p:cNvSpPr>
            <a:spLocks noGrp="1" noChangeArrowheads="1"/>
          </p:cNvSpPr>
          <p:nvPr>
            <p:ph type="sldNum" sz="quarter" idx="4"/>
          </p:nvPr>
        </p:nvSpPr>
        <p:spPr bwMode="auto">
          <a:xfrm>
            <a:off x="5418138" y="9737725"/>
            <a:ext cx="176530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175F7DD-C7BD-4AD1-9AAA-4B53938F259F}" type="slidenum">
              <a:rPr lang="da-DK"/>
              <a:pPr/>
              <a:t>‹nr.›</a:t>
            </a:fld>
            <a:endParaRPr lang="da-DK"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mailto:info@cgjensen.dk"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3BE10F0-7257-BABE-3434-2AE5839675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270"/>
          <a:stretch/>
        </p:blipFill>
        <p:spPr bwMode="auto">
          <a:xfrm>
            <a:off x="876298" y="591643"/>
            <a:ext cx="6143617" cy="3996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Busterminal ved Dybbølsbro | Vejdirektoratet">
            <a:extLst>
              <a:ext uri="{FF2B5EF4-FFF2-40B4-BE49-F238E27FC236}">
                <a16:creationId xmlns:a16="http://schemas.microsoft.com/office/drawing/2014/main" id="{86A6BDA4-42B6-4EFD-DA9E-CD5D82FAB02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5135" r="10897"/>
          <a:stretch/>
        </p:blipFill>
        <p:spPr bwMode="auto">
          <a:xfrm>
            <a:off x="5003799" y="2584449"/>
            <a:ext cx="2016115" cy="2003193"/>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857249" y="4837748"/>
            <a:ext cx="4083048" cy="5549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876300">
              <a:defRPr>
                <a:solidFill>
                  <a:schemeClr val="tx1"/>
                </a:solidFill>
                <a:latin typeface="Arial" charset="0"/>
              </a:defRPr>
            </a:lvl1pPr>
            <a:lvl2pPr marL="436563" defTabSz="876300">
              <a:defRPr>
                <a:solidFill>
                  <a:schemeClr val="tx1"/>
                </a:solidFill>
                <a:latin typeface="Arial" charset="0"/>
              </a:defRPr>
            </a:lvl2pPr>
            <a:lvl3pPr marL="876300" defTabSz="876300">
              <a:defRPr>
                <a:solidFill>
                  <a:schemeClr val="tx1"/>
                </a:solidFill>
                <a:latin typeface="Arial" charset="0"/>
              </a:defRPr>
            </a:lvl3pPr>
            <a:lvl4pPr marL="1314450" defTabSz="876300">
              <a:defRPr>
                <a:solidFill>
                  <a:schemeClr val="tx1"/>
                </a:solidFill>
                <a:latin typeface="Arial" charset="0"/>
              </a:defRPr>
            </a:lvl4pPr>
            <a:lvl5pPr marL="1752600" defTabSz="876300">
              <a:defRPr>
                <a:solidFill>
                  <a:schemeClr val="tx1"/>
                </a:solidFill>
                <a:latin typeface="Arial" charset="0"/>
              </a:defRPr>
            </a:lvl5pPr>
            <a:lvl6pPr marL="2209800" defTabSz="876300" fontAlgn="base">
              <a:spcBef>
                <a:spcPct val="0"/>
              </a:spcBef>
              <a:spcAft>
                <a:spcPct val="0"/>
              </a:spcAft>
              <a:defRPr>
                <a:solidFill>
                  <a:schemeClr val="tx1"/>
                </a:solidFill>
                <a:latin typeface="Arial" charset="0"/>
              </a:defRPr>
            </a:lvl6pPr>
            <a:lvl7pPr marL="2667000" defTabSz="876300" fontAlgn="base">
              <a:spcBef>
                <a:spcPct val="0"/>
              </a:spcBef>
              <a:spcAft>
                <a:spcPct val="0"/>
              </a:spcAft>
              <a:defRPr>
                <a:solidFill>
                  <a:schemeClr val="tx1"/>
                </a:solidFill>
                <a:latin typeface="Arial" charset="0"/>
              </a:defRPr>
            </a:lvl7pPr>
            <a:lvl8pPr marL="3124200" defTabSz="876300" fontAlgn="base">
              <a:spcBef>
                <a:spcPct val="0"/>
              </a:spcBef>
              <a:spcAft>
                <a:spcPct val="0"/>
              </a:spcAft>
              <a:defRPr>
                <a:solidFill>
                  <a:schemeClr val="tx1"/>
                </a:solidFill>
                <a:latin typeface="Arial" charset="0"/>
              </a:defRPr>
            </a:lvl8pPr>
            <a:lvl9pPr marL="3581400" defTabSz="876300" fontAlgn="base">
              <a:spcBef>
                <a:spcPct val="0"/>
              </a:spcBef>
              <a:spcAft>
                <a:spcPct val="0"/>
              </a:spcAft>
              <a:defRPr>
                <a:solidFill>
                  <a:schemeClr val="tx1"/>
                </a:solidFill>
                <a:latin typeface="Arial" charset="0"/>
              </a:defRPr>
            </a:lvl9pPr>
          </a:lstStyle>
          <a:p>
            <a:r>
              <a:rPr lang="da-DK" sz="850" b="1" dirty="0">
                <a:latin typeface="Verdana" panose="020B0604030504040204" pitchFamily="34" charset="0"/>
                <a:ea typeface="Verdana" panose="020B0604030504040204" pitchFamily="34" charset="0"/>
                <a:cs typeface="Verdana" panose="020B0604030504040204" pitchFamily="34" charset="0"/>
              </a:rPr>
              <a:t>CG Jensen anlægger ny busterminal</a:t>
            </a:r>
          </a:p>
          <a:p>
            <a:r>
              <a:rPr lang="da-DK" sz="850" dirty="0">
                <a:latin typeface="Verdana" panose="020B0604030504040204" pitchFamily="34" charset="0"/>
                <a:ea typeface="Verdana" panose="020B0604030504040204" pitchFamily="34" charset="0"/>
                <a:cs typeface="Verdana" panose="020B0604030504040204" pitchFamily="34" charset="0"/>
              </a:rPr>
              <a:t>En stor del af de fjernbusser, der kører til og fra København, sætter i dag passagerer af og på ved DGI Byen på Vesterbro, og det giver stor trængsel og trafikkaos for busser, biler, passagerer og cyklister.</a:t>
            </a:r>
          </a:p>
          <a:p>
            <a:endParaRPr lang="da-DK" sz="850" dirty="0">
              <a:latin typeface="Verdana" panose="020B0604030504040204" pitchFamily="34" charset="0"/>
              <a:ea typeface="Verdana" panose="020B0604030504040204" pitchFamily="34" charset="0"/>
              <a:cs typeface="Verdana" panose="020B0604030504040204" pitchFamily="34" charset="0"/>
            </a:endParaRPr>
          </a:p>
          <a:p>
            <a:r>
              <a:rPr lang="da-DK" sz="850" dirty="0">
                <a:latin typeface="Verdana" panose="020B0604030504040204" pitchFamily="34" charset="0"/>
                <a:ea typeface="Verdana" panose="020B0604030504040204" pitchFamily="34" charset="0"/>
                <a:cs typeface="Verdana" panose="020B0604030504040204" pitchFamily="34" charset="0"/>
              </a:rPr>
              <a:t>Vejdirektoratet anlægger derfor i samarbejde med Københavns Kommune en ny busterminal ved Dybbølsbro. Terminalen skal samle de mange fjernbusser, der hver dag kører ind og ud af København og give de cirka 1,4 millioner årlige fjernbuspassagerer en lettere og mere sikker rejse. Den nye busterminal skal på et hverdagsdøgn kunne servicere cirka 195 busser og placeres under Dybbølsbro Station mellem jernbanen og Carsten Niebuhrs Gade.</a:t>
            </a:r>
          </a:p>
          <a:p>
            <a:endParaRPr lang="da-DK" sz="850" dirty="0">
              <a:latin typeface="Verdana" panose="020B0604030504040204" pitchFamily="34" charset="0"/>
              <a:ea typeface="Verdana" panose="020B0604030504040204" pitchFamily="34" charset="0"/>
              <a:cs typeface="Verdana" panose="020B0604030504040204" pitchFamily="34" charset="0"/>
            </a:endParaRPr>
          </a:p>
          <a:p>
            <a:r>
              <a:rPr lang="da-DK" sz="850" dirty="0">
                <a:latin typeface="Verdana" panose="020B0604030504040204" pitchFamily="34" charset="0"/>
                <a:ea typeface="Verdana" panose="020B0604030504040204" pitchFamily="34" charset="0"/>
                <a:cs typeface="Verdana" panose="020B0604030504040204" pitchFamily="34" charset="0"/>
              </a:rPr>
              <a:t>CG Jensen opfører den nye busterminalen. Entreprisen omfatter i </a:t>
            </a:r>
            <a:r>
              <a:rPr lang="da-DK" sz="850" dirty="0" err="1">
                <a:latin typeface="Verdana" panose="020B0604030504040204" pitchFamily="34" charset="0"/>
                <a:ea typeface="Verdana" panose="020B0604030504040204" pitchFamily="34" charset="0"/>
                <a:cs typeface="Verdana" panose="020B0604030504040204" pitchFamily="34" charset="0"/>
              </a:rPr>
              <a:t>hoved-træk</a:t>
            </a:r>
            <a:r>
              <a:rPr lang="da-DK" sz="850" dirty="0">
                <a:latin typeface="Verdana" panose="020B0604030504040204" pitchFamily="34" charset="0"/>
                <a:ea typeface="Verdana" panose="020B0604030504040204" pitchFamily="34" charset="0"/>
                <a:cs typeface="Verdana" panose="020B0604030504040204" pitchFamily="34" charset="0"/>
              </a:rPr>
              <a:t> udførelse af busterminal med plads til 15 busholdepladser, opførelse af terminalbygning med ventefaciliteter og kiosk, etablering af perron-overdækning, elevator og trappe til Dybbølsbro og vejbelysningsanlæg samt montering af inventar og udførelse af beplantning. </a:t>
            </a:r>
          </a:p>
          <a:p>
            <a:endParaRPr lang="da-DK" sz="850" dirty="0">
              <a:latin typeface="Verdana" panose="020B0604030504040204" pitchFamily="34" charset="0"/>
              <a:ea typeface="Verdana" panose="020B0604030504040204" pitchFamily="34" charset="0"/>
              <a:cs typeface="Verdana" panose="020B0604030504040204" pitchFamily="34" charset="0"/>
            </a:endParaRPr>
          </a:p>
          <a:p>
            <a:r>
              <a:rPr lang="da-DK" sz="850" dirty="0">
                <a:latin typeface="Verdana" panose="020B0604030504040204" pitchFamily="34" charset="0"/>
                <a:ea typeface="Verdana" panose="020B0604030504040204" pitchFamily="34" charset="0"/>
                <a:cs typeface="Verdana" panose="020B0604030504040204" pitchFamily="34" charset="0"/>
              </a:rPr>
              <a:t>En stor del af arbejdet udfører CG Jensen som egenproduktion:</a:t>
            </a:r>
          </a:p>
          <a:p>
            <a:r>
              <a:rPr lang="da-DK" sz="850" dirty="0">
                <a:latin typeface="Verdana" panose="020B0604030504040204" pitchFamily="34" charset="0"/>
                <a:ea typeface="Verdana" panose="020B0604030504040204" pitchFamily="34" charset="0"/>
                <a:cs typeface="Verdana" panose="020B0604030504040204" pitchFamily="34" charset="0"/>
              </a:rPr>
              <a:t>Jordarbejder, herunder udgravning for fundamenter, elevatorgrube, bundplade og trappefundament. Udførelse af pælearbejde og stålarbejder samt etablering af kloak og dræn. In situ støbning af bl.a. elevatorgrube, trappeplint, fundamenter, terrændæk og gulv. </a:t>
            </a:r>
            <a:r>
              <a:rPr lang="da-DK" sz="850" dirty="0" err="1">
                <a:latin typeface="Verdana" panose="020B0604030504040204" pitchFamily="34" charset="0"/>
                <a:ea typeface="Verdana" panose="020B0604030504040204" pitchFamily="34" charset="0"/>
                <a:cs typeface="Verdana" panose="020B0604030504040204" pitchFamily="34" charset="0"/>
              </a:rPr>
              <a:t>Gartnerarbejder</a:t>
            </a:r>
            <a:r>
              <a:rPr lang="da-DK" sz="850" dirty="0">
                <a:latin typeface="Verdana" panose="020B0604030504040204" pitchFamily="34" charset="0"/>
                <a:ea typeface="Verdana" panose="020B0604030504040204" pitchFamily="34" charset="0"/>
                <a:cs typeface="Verdana" panose="020B0604030504040204" pitchFamily="34" charset="0"/>
              </a:rPr>
              <a:t>, herunder </a:t>
            </a:r>
            <a:r>
              <a:rPr lang="da-DK" sz="850" dirty="0" err="1">
                <a:latin typeface="Verdana" panose="020B0604030504040204" pitchFamily="34" charset="0"/>
                <a:ea typeface="Verdana" panose="020B0604030504040204" pitchFamily="34" charset="0"/>
                <a:cs typeface="Verdana" panose="020B0604030504040204" pitchFamily="34" charset="0"/>
              </a:rPr>
              <a:t>græssåning</a:t>
            </a:r>
            <a:r>
              <a:rPr lang="da-DK" sz="850" dirty="0">
                <a:latin typeface="Verdana" panose="020B0604030504040204" pitchFamily="34" charset="0"/>
                <a:ea typeface="Verdana" panose="020B0604030504040204" pitchFamily="34" charset="0"/>
                <a:cs typeface="Verdana" panose="020B0604030504040204" pitchFamily="34" charset="0"/>
              </a:rPr>
              <a:t> og beplantning med buske, træer, </a:t>
            </a:r>
            <a:r>
              <a:rPr lang="da-DK" sz="850" dirty="0" err="1">
                <a:latin typeface="Verdana" panose="020B0604030504040204" pitchFamily="34" charset="0"/>
                <a:ea typeface="Verdana" panose="020B0604030504040204" pitchFamily="34" charset="0"/>
                <a:cs typeface="Verdana" panose="020B0604030504040204" pitchFamily="34" charset="0"/>
              </a:rPr>
              <a:t>bundække</a:t>
            </a:r>
            <a:r>
              <a:rPr lang="da-DK" sz="850" dirty="0">
                <a:latin typeface="Verdana" panose="020B0604030504040204" pitchFamily="34" charset="0"/>
                <a:ea typeface="Verdana" panose="020B0604030504040204" pitchFamily="34" charset="0"/>
                <a:cs typeface="Verdana" panose="020B0604030504040204" pitchFamily="34" charset="0"/>
              </a:rPr>
              <a:t> og løg. Udførelse af belægning; flisearealer, kantsten og asfalt. Montering af inventar bl.a. cykelstativer, læskærme, bænke, trafiktavler, autoværn og affaldskurve.</a:t>
            </a:r>
          </a:p>
          <a:p>
            <a:r>
              <a:rPr lang="da-DK" sz="850" dirty="0">
                <a:latin typeface="Verdana" panose="020B0604030504040204" pitchFamily="34" charset="0"/>
                <a:ea typeface="Verdana" panose="020B0604030504040204" pitchFamily="34" charset="0"/>
                <a:cs typeface="Verdana" panose="020B0604030504040204" pitchFamily="34" charset="0"/>
              </a:rPr>
              <a:t> </a:t>
            </a:r>
          </a:p>
          <a:p>
            <a:r>
              <a:rPr lang="da-DK" sz="800" dirty="0">
                <a:latin typeface="Verdana" panose="020B0604030504040204" pitchFamily="34" charset="0"/>
                <a:ea typeface="Verdana" panose="020B0604030504040204" pitchFamily="34" charset="0"/>
                <a:cs typeface="Verdana" panose="020B0604030504040204" pitchFamily="34" charset="0"/>
              </a:rPr>
              <a:t>Omfang ca.:</a:t>
            </a:r>
          </a:p>
          <a:p>
            <a:pPr>
              <a:tabLst>
                <a:tab pos="2152650" algn="l"/>
              </a:tabLst>
            </a:pPr>
            <a:r>
              <a:rPr lang="da-DK" sz="800" dirty="0">
                <a:latin typeface="Verdana" panose="020B0604030504040204" pitchFamily="34" charset="0"/>
                <a:ea typeface="Verdana" panose="020B0604030504040204" pitchFamily="34" charset="0"/>
                <a:cs typeface="Verdana" panose="020B0604030504040204" pitchFamily="34" charset="0"/>
              </a:rPr>
              <a:t>ø800 borede pælefundamenter	90 </a:t>
            </a:r>
            <a:r>
              <a:rPr lang="da-DK" sz="800" dirty="0" err="1">
                <a:latin typeface="Verdana" panose="020B0604030504040204" pitchFamily="34" charset="0"/>
                <a:ea typeface="Verdana" panose="020B0604030504040204" pitchFamily="34" charset="0"/>
                <a:cs typeface="Verdana" panose="020B0604030504040204" pitchFamily="34" charset="0"/>
              </a:rPr>
              <a:t>stk</a:t>
            </a:r>
            <a:endParaRPr lang="da-DK" sz="800" dirty="0">
              <a:latin typeface="Verdana" panose="020B0604030504040204" pitchFamily="34" charset="0"/>
              <a:ea typeface="Verdana" panose="020B0604030504040204" pitchFamily="34" charset="0"/>
              <a:cs typeface="Verdana" panose="020B0604030504040204" pitchFamily="34" charset="0"/>
            </a:endParaRPr>
          </a:p>
          <a:p>
            <a:pPr>
              <a:tabLst>
                <a:tab pos="2152650" algn="l"/>
              </a:tabLst>
            </a:pPr>
            <a:r>
              <a:rPr lang="da-DK" sz="800" dirty="0" err="1">
                <a:latin typeface="Verdana" panose="020B0604030504040204" pitchFamily="34" charset="0"/>
                <a:ea typeface="Verdana" panose="020B0604030504040204" pitchFamily="34" charset="0"/>
                <a:cs typeface="Verdana" panose="020B0604030504040204" pitchFamily="34" charset="0"/>
              </a:rPr>
              <a:t>Gawi</a:t>
            </a:r>
            <a:r>
              <a:rPr lang="da-DK" sz="800" dirty="0">
                <a:latin typeface="Verdana" panose="020B0604030504040204" pitchFamily="34" charset="0"/>
                <a:ea typeface="Verdana" panose="020B0604030504040204" pitchFamily="34" charset="0"/>
                <a:cs typeface="Verdana" panose="020B0604030504040204" pitchFamily="34" charset="0"/>
              </a:rPr>
              <a:t> pæle	8 </a:t>
            </a:r>
            <a:r>
              <a:rPr lang="da-DK" sz="800" dirty="0" err="1">
                <a:latin typeface="Verdana" panose="020B0604030504040204" pitchFamily="34" charset="0"/>
                <a:ea typeface="Verdana" panose="020B0604030504040204" pitchFamily="34" charset="0"/>
                <a:cs typeface="Verdana" panose="020B0604030504040204" pitchFamily="34" charset="0"/>
              </a:rPr>
              <a:t>stk</a:t>
            </a:r>
            <a:endParaRPr lang="da-DK" sz="800" dirty="0">
              <a:latin typeface="Verdana" panose="020B0604030504040204" pitchFamily="34" charset="0"/>
              <a:ea typeface="Verdana" panose="020B0604030504040204" pitchFamily="34" charset="0"/>
              <a:cs typeface="Verdana" panose="020B0604030504040204" pitchFamily="34" charset="0"/>
            </a:endParaRPr>
          </a:p>
          <a:p>
            <a:pPr>
              <a:tabLst>
                <a:tab pos="2152650" algn="l"/>
              </a:tabLst>
            </a:pPr>
            <a:r>
              <a:rPr lang="da-DK" sz="800" dirty="0">
                <a:latin typeface="Verdana" panose="020B0604030504040204" pitchFamily="34" charset="0"/>
                <a:ea typeface="Verdana" panose="020B0604030504040204" pitchFamily="34" charset="0"/>
                <a:cs typeface="Verdana" panose="020B0604030504040204" pitchFamily="34" charset="0"/>
              </a:rPr>
              <a:t>Beton	350 m³</a:t>
            </a:r>
          </a:p>
          <a:p>
            <a:pPr>
              <a:tabLst>
                <a:tab pos="2152650" algn="l"/>
              </a:tabLst>
            </a:pPr>
            <a:r>
              <a:rPr lang="da-DK" sz="800" dirty="0">
                <a:latin typeface="Verdana" panose="020B0604030504040204" pitchFamily="34" charset="0"/>
                <a:ea typeface="Verdana" panose="020B0604030504040204" pitchFamily="34" charset="0"/>
                <a:cs typeface="Verdana" panose="020B0604030504040204" pitchFamily="34" charset="0"/>
              </a:rPr>
              <a:t>Stål	375 ton</a:t>
            </a:r>
          </a:p>
          <a:p>
            <a:pPr>
              <a:tabLst>
                <a:tab pos="2152650" algn="l"/>
              </a:tabLst>
            </a:pPr>
            <a:r>
              <a:rPr lang="da-DK" sz="800" dirty="0" err="1">
                <a:latin typeface="Verdana" panose="020B0604030504040204" pitchFamily="34" charset="0"/>
                <a:ea typeface="Verdana" panose="020B0604030504040204" pitchFamily="34" charset="0"/>
                <a:cs typeface="Verdana" panose="020B0604030504040204" pitchFamily="34" charset="0"/>
              </a:rPr>
              <a:t>Græssåning</a:t>
            </a:r>
            <a:r>
              <a:rPr lang="da-DK" sz="800" dirty="0">
                <a:latin typeface="Verdana" panose="020B0604030504040204" pitchFamily="34" charset="0"/>
                <a:ea typeface="Verdana" panose="020B0604030504040204" pitchFamily="34" charset="0"/>
                <a:cs typeface="Verdana" panose="020B0604030504040204" pitchFamily="34" charset="0"/>
              </a:rPr>
              <a:t>	500 m²</a:t>
            </a:r>
          </a:p>
          <a:p>
            <a:pPr>
              <a:tabLst>
                <a:tab pos="2152650" algn="l"/>
              </a:tabLst>
            </a:pPr>
            <a:r>
              <a:rPr lang="da-DK" sz="800" dirty="0">
                <a:latin typeface="Verdana" panose="020B0604030504040204" pitchFamily="34" charset="0"/>
                <a:ea typeface="Verdana" panose="020B0604030504040204" pitchFamily="34" charset="0"/>
                <a:cs typeface="Verdana" panose="020B0604030504040204" pitchFamily="34" charset="0"/>
              </a:rPr>
              <a:t>Asfalt	5.000 m²</a:t>
            </a:r>
          </a:p>
          <a:p>
            <a:pPr>
              <a:tabLst>
                <a:tab pos="2152650" algn="l"/>
              </a:tabLst>
            </a:pPr>
            <a:r>
              <a:rPr lang="da-DK" sz="800" dirty="0">
                <a:latin typeface="Verdana" panose="020B0604030504040204" pitchFamily="34" charset="0"/>
                <a:ea typeface="Verdana" panose="020B0604030504040204" pitchFamily="34" charset="0"/>
                <a:cs typeface="Verdana" panose="020B0604030504040204" pitchFamily="34" charset="0"/>
              </a:rPr>
              <a:t>Brolægning chaussesten 	900 m²</a:t>
            </a:r>
          </a:p>
          <a:p>
            <a:pPr>
              <a:tabLst>
                <a:tab pos="2152650" algn="l"/>
              </a:tabLst>
            </a:pPr>
            <a:r>
              <a:rPr lang="da-DK" sz="800" dirty="0">
                <a:latin typeface="Verdana" panose="020B0604030504040204" pitchFamily="34" charset="0"/>
                <a:ea typeface="Verdana" panose="020B0604030504040204" pitchFamily="34" charset="0"/>
                <a:cs typeface="Verdana" panose="020B0604030504040204" pitchFamily="34" charset="0"/>
              </a:rPr>
              <a:t>Fortovs- og kørebanefliser 	3.500 m²</a:t>
            </a:r>
          </a:p>
          <a:p>
            <a:pPr>
              <a:tabLst>
                <a:tab pos="2152650" algn="l"/>
              </a:tabLst>
            </a:pPr>
            <a:r>
              <a:rPr lang="da-DK" sz="800" dirty="0">
                <a:latin typeface="Verdana" panose="020B0604030504040204" pitchFamily="34" charset="0"/>
                <a:ea typeface="Verdana" panose="020B0604030504040204" pitchFamily="34" charset="0"/>
                <a:cs typeface="Verdana" panose="020B0604030504040204" pitchFamily="34" charset="0"/>
              </a:rPr>
              <a:t>Autoværn 	555 </a:t>
            </a:r>
            <a:r>
              <a:rPr lang="da-DK" sz="800" dirty="0" err="1">
                <a:latin typeface="Verdana" panose="020B0604030504040204" pitchFamily="34" charset="0"/>
                <a:ea typeface="Verdana" panose="020B0604030504040204" pitchFamily="34" charset="0"/>
                <a:cs typeface="Verdana" panose="020B0604030504040204" pitchFamily="34" charset="0"/>
              </a:rPr>
              <a:t>lbm</a:t>
            </a:r>
            <a:endParaRPr lang="da-DK" sz="800" dirty="0">
              <a:latin typeface="Verdana" panose="020B0604030504040204" pitchFamily="34" charset="0"/>
              <a:ea typeface="Verdana" panose="020B0604030504040204" pitchFamily="34" charset="0"/>
              <a:cs typeface="Verdana" panose="020B0604030504040204" pitchFamily="34" charset="0"/>
            </a:endParaRPr>
          </a:p>
          <a:p>
            <a:pPr>
              <a:tabLst>
                <a:tab pos="2152650" algn="l"/>
              </a:tabLst>
            </a:pPr>
            <a:r>
              <a:rPr lang="da-DK" sz="800" dirty="0">
                <a:latin typeface="Verdana" panose="020B0604030504040204" pitchFamily="34" charset="0"/>
                <a:ea typeface="Verdana" panose="020B0604030504040204" pitchFamily="34" charset="0"/>
                <a:cs typeface="Verdana" panose="020B0604030504040204" pitchFamily="34" charset="0"/>
              </a:rPr>
              <a:t>Etablering af betonkant med træsæder 	173 </a:t>
            </a:r>
            <a:r>
              <a:rPr lang="da-DK" sz="800" dirty="0" err="1">
                <a:latin typeface="Verdana" panose="020B0604030504040204" pitchFamily="34" charset="0"/>
                <a:ea typeface="Verdana" panose="020B0604030504040204" pitchFamily="34" charset="0"/>
                <a:cs typeface="Verdana" panose="020B0604030504040204" pitchFamily="34" charset="0"/>
              </a:rPr>
              <a:t>lbm</a:t>
            </a:r>
            <a:endParaRPr lang="da-DK" sz="800" dirty="0">
              <a:latin typeface="Verdana" panose="020B0604030504040204" pitchFamily="34" charset="0"/>
              <a:ea typeface="Verdana" panose="020B0604030504040204" pitchFamily="34" charset="0"/>
              <a:cs typeface="Verdana" panose="020B0604030504040204" pitchFamily="34" charset="0"/>
            </a:endParaRPr>
          </a:p>
          <a:p>
            <a:endParaRPr lang="da-DK" sz="850" dirty="0">
              <a:latin typeface="Verdana" panose="020B0604030504040204" pitchFamily="34" charset="0"/>
              <a:ea typeface="Verdana" panose="020B0604030504040204" pitchFamily="34" charset="0"/>
              <a:cs typeface="Verdana" panose="020B0604030504040204" pitchFamily="34" charset="0"/>
            </a:endParaRPr>
          </a:p>
          <a:p>
            <a:r>
              <a:rPr lang="da-DK" sz="850" dirty="0">
                <a:latin typeface="Verdana" panose="020B0604030504040204" pitchFamily="34" charset="0"/>
                <a:ea typeface="Verdana" panose="020B0604030504040204" pitchFamily="34" charset="0"/>
                <a:cs typeface="Verdana" panose="020B0604030504040204" pitchFamily="34" charset="0"/>
              </a:rPr>
              <a:t>Tusindvis af fjernbuspassagerer, kan se frem til at benytte den nye busterminal ved Dybbølsbro fra sommeren 2023.</a:t>
            </a:r>
          </a:p>
          <a:p>
            <a:endParaRPr lang="da-DK" sz="900" dirty="0">
              <a:latin typeface="Verdana" panose="020B0604030504040204" pitchFamily="34" charset="0"/>
              <a:ea typeface="Verdana" panose="020B0604030504040204" pitchFamily="34" charset="0"/>
              <a:cs typeface="Verdana" panose="020B0604030504040204" pitchFamily="34" charset="0"/>
            </a:endParaRPr>
          </a:p>
          <a:p>
            <a:endParaRPr lang="da-DK" sz="900" dirty="0">
              <a:latin typeface="Verdana" panose="020B0604030504040204" pitchFamily="34" charset="0"/>
              <a:ea typeface="Verdana" panose="020B0604030504040204" pitchFamily="34" charset="0"/>
              <a:cs typeface="Verdana" panose="020B0604030504040204" pitchFamily="34" charset="0"/>
            </a:endParaRPr>
          </a:p>
          <a:p>
            <a:endParaRPr lang="da-DK" sz="900" dirty="0">
              <a:latin typeface="Verdana" panose="020B0604030504040204" pitchFamily="34" charset="0"/>
              <a:ea typeface="Verdana" panose="020B0604030504040204" pitchFamily="34" charset="0"/>
              <a:cs typeface="Verdana" panose="020B0604030504040204" pitchFamily="34" charset="0"/>
            </a:endParaRPr>
          </a:p>
          <a:p>
            <a:endParaRPr lang="da-DK" sz="900" dirty="0">
              <a:latin typeface="Verdana" panose="020B0604030504040204" pitchFamily="34" charset="0"/>
              <a:ea typeface="Verdana" panose="020B0604030504040204" pitchFamily="34" charset="0"/>
              <a:cs typeface="Verdana" panose="020B0604030504040204" pitchFamily="34" charset="0"/>
            </a:endParaRPr>
          </a:p>
          <a:p>
            <a:endParaRPr lang="da-DK" sz="900" b="1" dirty="0">
              <a:latin typeface="Verdana" panose="020B0604030504040204" pitchFamily="34" charset="0"/>
              <a:ea typeface="Verdana" panose="020B0604030504040204" pitchFamily="34" charset="0"/>
              <a:cs typeface="Verdana" panose="020B0604030504040204" pitchFamily="34" charset="0"/>
            </a:endParaRPr>
          </a:p>
          <a:p>
            <a:br>
              <a:rPr lang="da-DK" sz="900" dirty="0">
                <a:latin typeface="Verdana" panose="020B0604030504040204" pitchFamily="34" charset="0"/>
                <a:ea typeface="Verdana" panose="020B0604030504040204" pitchFamily="34" charset="0"/>
                <a:cs typeface="Verdana" panose="020B0604030504040204" pitchFamily="34" charset="0"/>
              </a:rPr>
            </a:br>
            <a:endParaRPr lang="da-DK" sz="900" dirty="0">
              <a:latin typeface="Verdana" panose="020B0604030504040204" pitchFamily="34" charset="0"/>
              <a:ea typeface="Verdana" panose="020B0604030504040204" pitchFamily="34" charset="0"/>
              <a:cs typeface="Verdana" panose="020B0604030504040204" pitchFamily="34" charset="0"/>
            </a:endParaRPr>
          </a:p>
          <a:p>
            <a:endParaRPr lang="da-DK" sz="900" dirty="0">
              <a:latin typeface="Verdana" panose="020B0604030504040204" pitchFamily="34" charset="0"/>
              <a:ea typeface="Verdana" panose="020B0604030504040204" pitchFamily="34" charset="0"/>
              <a:cs typeface="Verdana" panose="020B0604030504040204" pitchFamily="34" charset="0"/>
            </a:endParaRPr>
          </a:p>
          <a:p>
            <a:br>
              <a:rPr lang="da-DK" sz="900" dirty="0">
                <a:latin typeface="Verdana" pitchFamily="34" charset="0"/>
              </a:rPr>
            </a:br>
            <a:endParaRPr lang="da-DK" sz="900" dirty="0">
              <a:latin typeface="Verdana" pitchFamily="34" charset="0"/>
            </a:endParaRPr>
          </a:p>
        </p:txBody>
      </p:sp>
      <p:sp>
        <p:nvSpPr>
          <p:cNvPr id="2056" name="Text Box 8"/>
          <p:cNvSpPr txBox="1">
            <a:spLocks noChangeArrowheads="1"/>
          </p:cNvSpPr>
          <p:nvPr/>
        </p:nvSpPr>
        <p:spPr bwMode="auto">
          <a:xfrm>
            <a:off x="876299" y="591643"/>
            <a:ext cx="2016125" cy="1979613"/>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000"/>
          <a:lstStyle/>
          <a:p>
            <a:pPr>
              <a:spcBef>
                <a:spcPct val="50000"/>
              </a:spcBef>
            </a:pPr>
            <a:endParaRPr lang="da-DK" sz="1400" dirty="0">
              <a:solidFill>
                <a:schemeClr val="bg1"/>
              </a:solidFill>
              <a:latin typeface="Verdana" pitchFamily="34" charset="0"/>
            </a:endParaRPr>
          </a:p>
          <a:p>
            <a:pPr>
              <a:spcBef>
                <a:spcPct val="50000"/>
              </a:spcBef>
            </a:pPr>
            <a:br>
              <a:rPr lang="da-DK" sz="1400" dirty="0">
                <a:solidFill>
                  <a:schemeClr val="bg1"/>
                </a:solidFill>
                <a:latin typeface="Verdana" pitchFamily="34" charset="0"/>
              </a:rPr>
            </a:br>
            <a:br>
              <a:rPr lang="da-DK" sz="1400" dirty="0">
                <a:solidFill>
                  <a:schemeClr val="bg1"/>
                </a:solidFill>
                <a:latin typeface="Verdana" pitchFamily="34" charset="0"/>
              </a:rPr>
            </a:br>
            <a:r>
              <a:rPr lang="da-DK" sz="1200" dirty="0">
                <a:solidFill>
                  <a:schemeClr val="bg1"/>
                </a:solidFill>
                <a:latin typeface="Verdana" pitchFamily="34" charset="0"/>
              </a:rPr>
              <a:t>Busterminal, Dybbølsbro</a:t>
            </a:r>
            <a:br>
              <a:rPr lang="da-DK" sz="1200" dirty="0">
                <a:solidFill>
                  <a:schemeClr val="bg1"/>
                </a:solidFill>
                <a:latin typeface="Verdana" pitchFamily="34" charset="0"/>
              </a:rPr>
            </a:br>
            <a:endParaRPr lang="da-DK" sz="1400" dirty="0">
              <a:solidFill>
                <a:schemeClr val="bg1"/>
              </a:solidFill>
              <a:latin typeface="Verdana" pitchFamily="34" charset="0"/>
            </a:endParaRPr>
          </a:p>
          <a:p>
            <a:pPr>
              <a:spcBef>
                <a:spcPct val="50000"/>
              </a:spcBef>
            </a:pPr>
            <a:r>
              <a:rPr lang="da-DK" sz="1000" dirty="0">
                <a:solidFill>
                  <a:schemeClr val="bg1"/>
                </a:solidFill>
                <a:latin typeface="Verdana" pitchFamily="34" charset="0"/>
              </a:rPr>
              <a:t>Hovedentreprise</a:t>
            </a:r>
          </a:p>
        </p:txBody>
      </p:sp>
      <p:sp>
        <p:nvSpPr>
          <p:cNvPr id="2063" name="Text Box 15"/>
          <p:cNvSpPr txBox="1">
            <a:spLocks noChangeArrowheads="1"/>
          </p:cNvSpPr>
          <p:nvPr/>
        </p:nvSpPr>
        <p:spPr bwMode="auto">
          <a:xfrm>
            <a:off x="5003800" y="4914900"/>
            <a:ext cx="2016125" cy="3527425"/>
          </a:xfrm>
          <a:prstGeom prst="rect">
            <a:avLst/>
          </a:prstGeom>
          <a:solidFill>
            <a:srgbClr val="C3CEC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000" tIns="90000" rIns="144000" bIns="90000"/>
          <a:lstStyle/>
          <a:p>
            <a:pPr>
              <a:spcBef>
                <a:spcPct val="50000"/>
              </a:spcBef>
              <a:spcAft>
                <a:spcPct val="50000"/>
              </a:spcAft>
            </a:pPr>
            <a:r>
              <a:rPr lang="da-DK" sz="700" b="1" dirty="0">
                <a:latin typeface="Verdana" pitchFamily="34" charset="0"/>
              </a:rPr>
              <a:t>Beliggenhed</a:t>
            </a:r>
            <a:br>
              <a:rPr lang="da-DK" sz="700" dirty="0">
                <a:latin typeface="Verdana" pitchFamily="34" charset="0"/>
              </a:rPr>
            </a:br>
            <a:r>
              <a:rPr lang="da-DK" sz="700" dirty="0">
                <a:latin typeface="Verdana" pitchFamily="34" charset="0"/>
              </a:rPr>
              <a:t>Dybbølsbro, København V</a:t>
            </a:r>
          </a:p>
          <a:p>
            <a:pPr>
              <a:spcBef>
                <a:spcPct val="50000"/>
              </a:spcBef>
              <a:spcAft>
                <a:spcPct val="50000"/>
              </a:spcAft>
            </a:pPr>
            <a:r>
              <a:rPr lang="da-DK" sz="700" b="1" dirty="0">
                <a:latin typeface="Verdana" pitchFamily="34" charset="0"/>
              </a:rPr>
              <a:t>Byggetype</a:t>
            </a:r>
            <a:br>
              <a:rPr lang="da-DK" sz="700" dirty="0">
                <a:latin typeface="Verdana" pitchFamily="34" charset="0"/>
              </a:rPr>
            </a:br>
            <a:r>
              <a:rPr lang="da-DK" sz="700" dirty="0">
                <a:latin typeface="Verdana" pitchFamily="34" charset="0"/>
              </a:rPr>
              <a:t>Nybyggeri</a:t>
            </a:r>
          </a:p>
          <a:p>
            <a:pPr>
              <a:spcBef>
                <a:spcPct val="50000"/>
              </a:spcBef>
              <a:spcAft>
                <a:spcPct val="50000"/>
              </a:spcAft>
            </a:pPr>
            <a:r>
              <a:rPr lang="da-DK" sz="700" b="1" dirty="0">
                <a:latin typeface="Verdana" pitchFamily="34" charset="0"/>
              </a:rPr>
              <a:t>Kunde</a:t>
            </a:r>
            <a:br>
              <a:rPr lang="da-DK" sz="700" dirty="0">
                <a:latin typeface="Verdana" pitchFamily="34" charset="0"/>
              </a:rPr>
            </a:br>
            <a:r>
              <a:rPr lang="da-DK" sz="700" dirty="0">
                <a:latin typeface="Verdana" pitchFamily="34" charset="0"/>
              </a:rPr>
              <a:t>Vejdirektoratet</a:t>
            </a:r>
          </a:p>
          <a:p>
            <a:pPr>
              <a:spcBef>
                <a:spcPct val="50000"/>
              </a:spcBef>
              <a:spcAft>
                <a:spcPct val="50000"/>
              </a:spcAft>
            </a:pPr>
            <a:r>
              <a:rPr lang="da-DK" sz="700" b="1" dirty="0">
                <a:latin typeface="Verdana" pitchFamily="34" charset="0"/>
              </a:rPr>
              <a:t>Ingeniør</a:t>
            </a:r>
            <a:br>
              <a:rPr lang="da-DK" sz="700" dirty="0">
                <a:latin typeface="Verdana" pitchFamily="34" charset="0"/>
              </a:rPr>
            </a:br>
            <a:r>
              <a:rPr lang="da-DK" sz="700" dirty="0">
                <a:latin typeface="Verdana" pitchFamily="34" charset="0"/>
              </a:rPr>
              <a:t>Cowi A/S</a:t>
            </a:r>
          </a:p>
          <a:p>
            <a:pPr>
              <a:spcBef>
                <a:spcPct val="50000"/>
              </a:spcBef>
              <a:spcAft>
                <a:spcPct val="50000"/>
              </a:spcAft>
            </a:pPr>
            <a:r>
              <a:rPr lang="da-DK" sz="700" b="1" dirty="0">
                <a:latin typeface="Verdana" pitchFamily="34" charset="0"/>
              </a:rPr>
              <a:t>Arkitekt</a:t>
            </a:r>
            <a:br>
              <a:rPr lang="da-DK" sz="700" dirty="0">
                <a:latin typeface="Verdana" pitchFamily="34" charset="0"/>
              </a:rPr>
            </a:br>
            <a:r>
              <a:rPr lang="da-DK" sz="700" dirty="0" err="1">
                <a:latin typeface="Verdana" pitchFamily="34" charset="0"/>
              </a:rPr>
              <a:t>Arkitema</a:t>
            </a:r>
            <a:endParaRPr lang="da-DK" sz="700" dirty="0">
              <a:latin typeface="Verdana" pitchFamily="34" charset="0"/>
            </a:endParaRPr>
          </a:p>
          <a:p>
            <a:pPr>
              <a:spcBef>
                <a:spcPct val="50000"/>
              </a:spcBef>
              <a:spcAft>
                <a:spcPct val="50000"/>
              </a:spcAft>
            </a:pPr>
            <a:r>
              <a:rPr lang="da-DK" sz="700" b="1" dirty="0">
                <a:latin typeface="Verdana" pitchFamily="34" charset="0"/>
              </a:rPr>
              <a:t>Byggeperiode</a:t>
            </a:r>
            <a:br>
              <a:rPr lang="da-DK" sz="700" dirty="0">
                <a:latin typeface="Verdana" pitchFamily="34" charset="0"/>
              </a:rPr>
            </a:br>
            <a:r>
              <a:rPr lang="da-DK" sz="700" dirty="0">
                <a:latin typeface="Verdana" pitchFamily="34" charset="0"/>
              </a:rPr>
              <a:t>06.2022-07.2023</a:t>
            </a:r>
          </a:p>
          <a:p>
            <a:pPr>
              <a:spcBef>
                <a:spcPct val="50000"/>
              </a:spcBef>
              <a:spcAft>
                <a:spcPct val="50000"/>
              </a:spcAft>
            </a:pPr>
            <a:r>
              <a:rPr lang="da-DK" sz="700" b="1" dirty="0">
                <a:latin typeface="Verdana" pitchFamily="34" charset="0"/>
              </a:rPr>
              <a:t>Omfang</a:t>
            </a:r>
            <a:br>
              <a:rPr lang="da-DK" sz="700" dirty="0">
                <a:latin typeface="Verdana" pitchFamily="34" charset="0"/>
              </a:rPr>
            </a:br>
            <a:r>
              <a:rPr lang="da-DK" sz="700" dirty="0">
                <a:latin typeface="Verdana" pitchFamily="34" charset="0"/>
              </a:rPr>
              <a:t>400 m² terminalbygning, </a:t>
            </a:r>
            <a:br>
              <a:rPr lang="da-DK" sz="700" dirty="0">
                <a:latin typeface="Verdana" pitchFamily="34" charset="0"/>
              </a:rPr>
            </a:br>
            <a:r>
              <a:rPr lang="da-DK" sz="700" dirty="0">
                <a:latin typeface="Verdana" pitchFamily="34" charset="0"/>
              </a:rPr>
              <a:t>2.500 m² busoverdækning</a:t>
            </a:r>
          </a:p>
          <a:p>
            <a:pPr>
              <a:spcBef>
                <a:spcPct val="50000"/>
              </a:spcBef>
              <a:spcAft>
                <a:spcPct val="50000"/>
              </a:spcAft>
            </a:pPr>
            <a:r>
              <a:rPr lang="da-DK" sz="700" b="1" dirty="0">
                <a:latin typeface="Verdana" pitchFamily="34" charset="0"/>
              </a:rPr>
              <a:t>Entrepriseform</a:t>
            </a:r>
            <a:br>
              <a:rPr lang="da-DK" sz="700" dirty="0">
                <a:latin typeface="Verdana" pitchFamily="34" charset="0"/>
              </a:rPr>
            </a:br>
            <a:r>
              <a:rPr lang="da-DK" sz="700" dirty="0">
                <a:latin typeface="Verdana" pitchFamily="34" charset="0"/>
              </a:rPr>
              <a:t>Hovedentreprise</a:t>
            </a:r>
          </a:p>
          <a:p>
            <a:pPr>
              <a:spcBef>
                <a:spcPct val="50000"/>
              </a:spcBef>
              <a:spcAft>
                <a:spcPct val="50000"/>
              </a:spcAft>
            </a:pPr>
            <a:r>
              <a:rPr lang="da-DK" sz="700" b="1" dirty="0">
                <a:latin typeface="Verdana" pitchFamily="34" charset="0"/>
              </a:rPr>
              <a:t>Projekt nr</a:t>
            </a:r>
            <a:r>
              <a:rPr lang="da-DK" sz="700" dirty="0">
                <a:latin typeface="Verdana" pitchFamily="34" charset="0"/>
              </a:rPr>
              <a:t>.</a:t>
            </a:r>
            <a:br>
              <a:rPr lang="da-DK" sz="700" dirty="0">
                <a:latin typeface="Verdana" pitchFamily="34" charset="0"/>
              </a:rPr>
            </a:br>
            <a:r>
              <a:rPr lang="da-DK" sz="700" dirty="0">
                <a:latin typeface="Verdana" pitchFamily="34" charset="0"/>
              </a:rPr>
              <a:t>130955</a:t>
            </a:r>
          </a:p>
          <a:p>
            <a:pPr>
              <a:spcBef>
                <a:spcPct val="50000"/>
              </a:spcBef>
              <a:spcAft>
                <a:spcPct val="50000"/>
              </a:spcAft>
            </a:pPr>
            <a:r>
              <a:rPr lang="da-DK" sz="700" b="1" dirty="0">
                <a:latin typeface="Verdana" pitchFamily="34" charset="0"/>
              </a:rPr>
              <a:t>Kontraktsum </a:t>
            </a:r>
            <a:br>
              <a:rPr lang="da-DK" sz="700" dirty="0">
                <a:latin typeface="Verdana" pitchFamily="34" charset="0"/>
              </a:rPr>
            </a:br>
            <a:r>
              <a:rPr lang="da-DK" sz="700" dirty="0">
                <a:latin typeface="Verdana" pitchFamily="34" charset="0"/>
              </a:rPr>
              <a:t>96,38 mio. DKK ekskl. moms</a:t>
            </a:r>
          </a:p>
        </p:txBody>
      </p:sp>
      <p:pic>
        <p:nvPicPr>
          <p:cNvPr id="2064" name="Picture 16" descr="CGJ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3800" y="8686800"/>
            <a:ext cx="2016125" cy="404813"/>
          </a:xfrm>
          <a:prstGeom prst="rect">
            <a:avLst/>
          </a:prstGeom>
          <a:noFill/>
          <a:extLst>
            <a:ext uri="{909E8E84-426E-40DD-AFC4-6F175D3DCCD1}">
              <a14:hiddenFill xmlns:a14="http://schemas.microsoft.com/office/drawing/2010/main">
                <a:solidFill>
                  <a:srgbClr val="FFFFFF"/>
                </a:solidFill>
              </a14:hiddenFill>
            </a:ext>
          </a:extLst>
        </p:spPr>
      </p:pic>
      <p:sp>
        <p:nvSpPr>
          <p:cNvPr id="2065" name="Text Box 17"/>
          <p:cNvSpPr txBox="1">
            <a:spLocks noChangeArrowheads="1"/>
          </p:cNvSpPr>
          <p:nvPr/>
        </p:nvSpPr>
        <p:spPr bwMode="auto">
          <a:xfrm>
            <a:off x="4940300" y="9234488"/>
            <a:ext cx="201612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da-DK" sz="700" dirty="0">
                <a:latin typeface="Verdana" pitchFamily="34" charset="0"/>
              </a:rPr>
              <a:t>DK-Fabriksparken 37</a:t>
            </a:r>
            <a:br>
              <a:rPr lang="da-DK" sz="700" dirty="0">
                <a:latin typeface="Verdana" pitchFamily="34" charset="0"/>
              </a:rPr>
            </a:br>
            <a:r>
              <a:rPr lang="da-DK" sz="700" dirty="0">
                <a:latin typeface="Verdana" pitchFamily="34" charset="0"/>
              </a:rPr>
              <a:t>2600 Glostrup</a:t>
            </a:r>
          </a:p>
          <a:p>
            <a:pPr>
              <a:spcBef>
                <a:spcPct val="50000"/>
              </a:spcBef>
            </a:pPr>
            <a:r>
              <a:rPr lang="da-DK" sz="700" dirty="0">
                <a:latin typeface="Verdana" pitchFamily="34" charset="0"/>
              </a:rPr>
              <a:t>Tlf: +45 43 44 68 00</a:t>
            </a:r>
            <a:br>
              <a:rPr lang="da-DK" sz="700" dirty="0">
                <a:latin typeface="Verdana" pitchFamily="34" charset="0"/>
              </a:rPr>
            </a:br>
            <a:r>
              <a:rPr lang="da-DK" sz="700" dirty="0">
                <a:latin typeface="Verdana" pitchFamily="34" charset="0"/>
                <a:hlinkClick r:id="rId5"/>
              </a:rPr>
              <a:t>info@cgjensen.dk</a:t>
            </a:r>
            <a:br>
              <a:rPr lang="da-DK" sz="700" dirty="0">
                <a:latin typeface="Verdana" pitchFamily="34" charset="0"/>
              </a:rPr>
            </a:br>
            <a:r>
              <a:rPr lang="da-DK" sz="700" dirty="0">
                <a:latin typeface="Verdana" pitchFamily="34" charset="0"/>
              </a:rPr>
              <a:t>www.cgjensen.dk</a:t>
            </a:r>
          </a:p>
        </p:txBody>
      </p:sp>
      <p:sp>
        <p:nvSpPr>
          <p:cNvPr id="2057" name="Line 9"/>
          <p:cNvSpPr>
            <a:spLocks noChangeShapeType="1"/>
          </p:cNvSpPr>
          <p:nvPr/>
        </p:nvSpPr>
        <p:spPr bwMode="auto">
          <a:xfrm>
            <a:off x="2892152" y="450850"/>
            <a:ext cx="0" cy="4319588"/>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dirty="0"/>
          </a:p>
        </p:txBody>
      </p:sp>
      <p:sp>
        <p:nvSpPr>
          <p:cNvPr id="2058" name="Line 10"/>
          <p:cNvSpPr>
            <a:spLocks noChangeShapeType="1"/>
          </p:cNvSpPr>
          <p:nvPr/>
        </p:nvSpPr>
        <p:spPr bwMode="auto">
          <a:xfrm>
            <a:off x="4967288" y="450156"/>
            <a:ext cx="0" cy="4319588"/>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dirty="0"/>
          </a:p>
        </p:txBody>
      </p:sp>
      <p:sp>
        <p:nvSpPr>
          <p:cNvPr id="2062" name="Line 14"/>
          <p:cNvSpPr>
            <a:spLocks noChangeShapeType="1"/>
          </p:cNvSpPr>
          <p:nvPr/>
        </p:nvSpPr>
        <p:spPr bwMode="auto">
          <a:xfrm>
            <a:off x="828675" y="2584450"/>
            <a:ext cx="63363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dirty="0"/>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1400</TotalTime>
  <Words>421</Words>
  <Application>Microsoft Office PowerPoint</Application>
  <PresentationFormat>Brugerdefineret</PresentationFormat>
  <Paragraphs>46</Paragraphs>
  <Slides>1</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vt:i4>
      </vt:variant>
    </vt:vector>
  </HeadingPairs>
  <TitlesOfParts>
    <vt:vector size="4" baseType="lpstr">
      <vt:lpstr>Arial</vt:lpstr>
      <vt:lpstr>Verdana</vt:lpstr>
      <vt:lpstr>Standarddesign</vt:lpstr>
      <vt:lpstr>PowerPoint-præsentation</vt:lpstr>
    </vt:vector>
  </TitlesOfParts>
  <Company>Skanska Danmark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NielsenHa</dc:creator>
  <cp:lastModifiedBy>Hanne Nielsen</cp:lastModifiedBy>
  <cp:revision>120</cp:revision>
  <cp:lastPrinted>2022-07-06T08:54:03Z</cp:lastPrinted>
  <dcterms:created xsi:type="dcterms:W3CDTF">2008-01-10T08:55:09Z</dcterms:created>
  <dcterms:modified xsi:type="dcterms:W3CDTF">2022-12-01T14:19:13Z</dcterms:modified>
</cp:coreProperties>
</file>